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sldIdLst>
    <p:sldId id="329" r:id="rId2"/>
    <p:sldId id="354" r:id="rId3"/>
    <p:sldId id="353" r:id="rId4"/>
    <p:sldId id="357" r:id="rId5"/>
    <p:sldId id="358" r:id="rId6"/>
    <p:sldId id="360" r:id="rId7"/>
    <p:sldId id="262" r:id="rId8"/>
    <p:sldId id="356" r:id="rId9"/>
    <p:sldId id="359" r:id="rId10"/>
    <p:sldId id="328" r:id="rId11"/>
    <p:sldId id="355" r:id="rId12"/>
    <p:sldId id="263" r:id="rId13"/>
    <p:sldId id="264" r:id="rId14"/>
    <p:sldId id="265" r:id="rId15"/>
    <p:sldId id="259" r:id="rId16"/>
    <p:sldId id="266" r:id="rId17"/>
    <p:sldId id="267" r:id="rId18"/>
    <p:sldId id="268" r:id="rId19"/>
    <p:sldId id="269" r:id="rId20"/>
    <p:sldId id="270" r:id="rId21"/>
    <p:sldId id="271" r:id="rId22"/>
    <p:sldId id="273" r:id="rId23"/>
    <p:sldId id="272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52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61" r:id="rId101"/>
    <p:sldId id="351" r:id="rId102"/>
    <p:sldId id="362" r:id="rId103"/>
    <p:sldId id="363" r:id="rId104"/>
    <p:sldId id="364" r:id="rId10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27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9"/>
    <p:restoredTop sz="93455"/>
  </p:normalViewPr>
  <p:slideViewPr>
    <p:cSldViewPr snapToGrid="0" snapToObjects="1">
      <p:cViewPr varScale="1">
        <p:scale>
          <a:sx n="125" d="100"/>
          <a:sy n="125" d="100"/>
        </p:scale>
        <p:origin x="16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333DA-5919-734A-9B6C-BEB4CC1CD308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47C7F-407E-504C-84E2-934A386FDB9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423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47C7F-407E-504C-84E2-934A386FDB92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1143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47C7F-407E-504C-84E2-934A386FDB92}" type="slidenum">
              <a:rPr lang="en-NL" smtClean="0"/>
              <a:t>71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98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F5FE-0C90-B347-BDA2-56BDEED22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876D3-2033-6548-A8A4-51C0A8966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D89E4-7B44-D342-9C30-DCA4C09B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011A-AC69-854D-8F5E-78DF02F0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784DA-2D44-FD45-BB4E-FD02D3B5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60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E07F-C8A8-F347-B2E0-95180720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95B4A-91AF-6545-984B-18E028A18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A4A60-FF67-9241-B3CE-B2C5A905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31CA2-13DD-F948-BEC8-431993B6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4F2D2-9453-2B41-8106-5A242BB7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995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84090-ED02-3640-BA0F-5959018EA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194C3-61CF-B140-9C9E-23F77AE87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88054-27E6-654D-9B53-208ED508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54B26-4D1F-CB43-8DA6-D7DDF2028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47C09-8BEA-1244-A741-6518EBBC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510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A3DF-DA45-AE40-874C-CB5DEC3C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27F28-B143-0342-9A96-EAEEF49B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9CD8-33DE-C44B-9F4E-4CE40F7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4C2D6-1DA3-3C4A-A9F0-BD16CF59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E0408-2057-AF4B-9B35-52E800A6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505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6375-31EE-7142-BE83-92A9B67D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AA071-E1FF-A54B-8CD7-F5A3335F9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8EAF4-9D24-E649-BB91-D6A8D85E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5DFF-82CA-664C-AF62-FB91CC19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C1FCF-3614-3845-B893-2638FC3B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524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A2D0-D9CB-6448-9AFB-30FB6289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9F88-3B47-8646-860A-34CE93917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3AF5C-EDE1-E94A-93F9-CCC962D82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90ADB-375D-194A-875E-B74D61A1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7EBEC-7925-7F4D-9C76-A66D51BF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EAC0F-D517-BB4B-A037-450FE9D7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18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9AE6-C875-8842-98C6-AA3A35D8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4D97C-463F-644E-9E15-AF091065B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9CF0B-89B0-4646-9468-0CBF30766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B6828B-DE38-5B4C-BEBA-0AE8B9CCD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507A9-964A-084A-8497-08F892756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25886-6F84-214D-8551-70BA296F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D966B-C1D1-F948-94CE-4729C212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A23F8-8F84-9045-88B4-26D022A9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041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F485-6D12-6240-9AD8-D588EB58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BC648E-8020-3548-ACE6-4F782738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886D7-6F33-8A4A-AF7C-FCDCBCE63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46FC1-BEEE-C44E-A498-305842BA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596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AF7DA-A469-E444-9E35-FCC55A453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7EC99-322B-3049-9C3E-D5666361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8B78D-8154-B74B-A3DF-7A116DB7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735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ACE9-5581-434D-89D4-1C9AD49F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0031C-D501-BE46-BC2C-11BA15B70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8F943-93C8-6A4C-B33A-BFF9194E0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3E809-91BC-D245-A2EB-34D948864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44ADC-B94F-8845-975C-E2EEF0BD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35C50-8A50-894C-AFEC-8624F9DB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4721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8528-EF48-3844-8E91-9BD55CC9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6B3072-9EB3-8B42-B65E-BA2427999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DA3D4-05C2-9F4F-81CD-D9DAFBFB5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B9DDD-95E0-9A4C-BE89-772C8A68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CE681-E9A2-0B42-AA2D-85C2E239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6C805-A3A9-C443-B46E-C5B77D4E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812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30BE4C-7493-2745-90F9-E0409CE9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5A231-1346-754F-8AB7-227F739D0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E5FF0-F10A-B24D-BD0C-BAE391597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0C7A9-4DE0-D64A-895A-ED0A508B5141}" type="datetimeFigureOut">
              <a:rPr lang="en-NL" smtClean="0"/>
              <a:t>26/05/2021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32311-E96D-E748-B716-53CA2FBDF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72927-A167-F945-89E3-F62793098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292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youngcoders2021@" TargetMode="External"/><Relationship Id="rId2" Type="http://schemas.openxmlformats.org/officeDocument/2006/relationships/hyperlink" Target="mailto:youngcoders2021@gmail.com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ndows staat op giga Git-repository - AG Connect">
            <a:extLst>
              <a:ext uri="{FF2B5EF4-FFF2-40B4-BE49-F238E27FC236}">
                <a16:creationId xmlns:a16="http://schemas.microsoft.com/office/drawing/2014/main" id="{09EE0F84-8DA2-424B-A3C8-EF7A8020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6327"/>
            <a:ext cx="1903984" cy="126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en it comes to reproducible science, Git is code for success | Nature  Index">
            <a:extLst>
              <a:ext uri="{FF2B5EF4-FFF2-40B4-BE49-F238E27FC236}">
                <a16:creationId xmlns:a16="http://schemas.microsoft.com/office/drawing/2014/main" id="{9FA86BAF-7389-ED48-83C1-7031DAE0E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84" y="-6328"/>
            <a:ext cx="10288016" cy="68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809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ndows staat op giga Git-repository - AG Connect">
            <a:extLst>
              <a:ext uri="{FF2B5EF4-FFF2-40B4-BE49-F238E27FC236}">
                <a16:creationId xmlns:a16="http://schemas.microsoft.com/office/drawing/2014/main" id="{09EE0F84-8DA2-424B-A3C8-EF7A8020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4517" y="1859309"/>
            <a:ext cx="4768755" cy="317338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D6AD20E5-A1E8-9C43-83EA-FFBF25E7F086}"/>
              </a:ext>
            </a:extLst>
          </p:cNvPr>
          <p:cNvSpPr/>
          <p:nvPr/>
        </p:nvSpPr>
        <p:spPr>
          <a:xfrm>
            <a:off x="5320047" y="692246"/>
            <a:ext cx="1551906" cy="97605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init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52488CE0-C4FF-6C41-9A70-F7242029616A}"/>
              </a:ext>
            </a:extLst>
          </p:cNvPr>
          <p:cNvSpPr/>
          <p:nvPr/>
        </p:nvSpPr>
        <p:spPr>
          <a:xfrm rot="1169922">
            <a:off x="7234839" y="873437"/>
            <a:ext cx="1551906" cy="97605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commit</a:t>
            </a:r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900055E2-D4D2-EF41-A22C-8536737A4807}"/>
              </a:ext>
            </a:extLst>
          </p:cNvPr>
          <p:cNvSpPr/>
          <p:nvPr/>
        </p:nvSpPr>
        <p:spPr>
          <a:xfrm rot="5400000">
            <a:off x="8528662" y="1873845"/>
            <a:ext cx="1551906" cy="97605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add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ED221E7C-B456-A743-96EB-57874F5F0E19}"/>
              </a:ext>
            </a:extLst>
          </p:cNvPr>
          <p:cNvSpPr/>
          <p:nvPr/>
        </p:nvSpPr>
        <p:spPr>
          <a:xfrm flipH="1">
            <a:off x="5320047" y="5189704"/>
            <a:ext cx="1551906" cy="97605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push</a:t>
            </a: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F8A02FCF-A20B-E445-AD25-FE552763EDA1}"/>
              </a:ext>
            </a:extLst>
          </p:cNvPr>
          <p:cNvSpPr/>
          <p:nvPr/>
        </p:nvSpPr>
        <p:spPr>
          <a:xfrm rot="5400000">
            <a:off x="8528662" y="3733933"/>
            <a:ext cx="1551906" cy="97605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status</a:t>
            </a:r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BCDCCD79-D785-B647-94EE-DF6F55EF29A9}"/>
              </a:ext>
            </a:extLst>
          </p:cNvPr>
          <p:cNvSpPr/>
          <p:nvPr/>
        </p:nvSpPr>
        <p:spPr>
          <a:xfrm rot="9630078" flipV="1">
            <a:off x="7184790" y="5008514"/>
            <a:ext cx="1551906" cy="97605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merge</a:t>
            </a:r>
          </a:p>
        </p:txBody>
      </p:sp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2D42325E-B189-C44B-AED4-7524CFE1742F}"/>
              </a:ext>
            </a:extLst>
          </p:cNvPr>
          <p:cNvSpPr/>
          <p:nvPr/>
        </p:nvSpPr>
        <p:spPr>
          <a:xfrm rot="20430078" flipV="1">
            <a:off x="3471325" y="873435"/>
            <a:ext cx="1551906" cy="97605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check-out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339A57C6-EFE3-2A4F-8399-98C0A206C641}"/>
              </a:ext>
            </a:extLst>
          </p:cNvPr>
          <p:cNvSpPr/>
          <p:nvPr/>
        </p:nvSpPr>
        <p:spPr>
          <a:xfrm rot="5400000" flipH="1" flipV="1">
            <a:off x="2234217" y="1873845"/>
            <a:ext cx="1551906" cy="97605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branch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9A927FC5-EA45-2A49-8F10-251FC43AAA94}"/>
              </a:ext>
            </a:extLst>
          </p:cNvPr>
          <p:cNvSpPr/>
          <p:nvPr/>
        </p:nvSpPr>
        <p:spPr>
          <a:xfrm rot="5400000" flipH="1" flipV="1">
            <a:off x="2234217" y="3733933"/>
            <a:ext cx="1551906" cy="97605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clone</a:t>
            </a:r>
          </a:p>
        </p:txBody>
      </p:sp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99DBF960-903B-D64F-BE49-26DE1BB82E31}"/>
              </a:ext>
            </a:extLst>
          </p:cNvPr>
          <p:cNvSpPr/>
          <p:nvPr/>
        </p:nvSpPr>
        <p:spPr>
          <a:xfrm rot="11969922">
            <a:off x="3453627" y="5008513"/>
            <a:ext cx="1551906" cy="97605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7002645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BF80D-E712-3845-9D37-8840B397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957"/>
            <a:ext cx="12192000" cy="56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218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B36E54-C77F-8E43-A0F4-B1DD4D1B19FD}"/>
              </a:ext>
            </a:extLst>
          </p:cNvPr>
          <p:cNvSpPr/>
          <p:nvPr/>
        </p:nvSpPr>
        <p:spPr>
          <a:xfrm>
            <a:off x="134679" y="118086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noProof="1">
                <a:solidFill>
                  <a:srgbClr val="002D7A"/>
                </a:solidFill>
                <a:latin typeface="inherit"/>
              </a:rPr>
              <a:t>ssh</a:t>
            </a:r>
            <a:r>
              <a:rPr lang="en-GB" noProof="1">
                <a:solidFill>
                  <a:srgbClr val="006FE0"/>
                </a:solidFill>
                <a:latin typeface="inherit"/>
              </a:rPr>
              <a:t>-</a:t>
            </a:r>
            <a:r>
              <a:rPr lang="en-GB" noProof="1">
                <a:solidFill>
                  <a:srgbClr val="002D7A"/>
                </a:solidFill>
                <a:latin typeface="inherit"/>
              </a:rPr>
              <a:t>keygen</a:t>
            </a:r>
            <a:r>
              <a:rPr lang="en-GB" noProof="1">
                <a:solidFill>
                  <a:srgbClr val="006FE0"/>
                </a:solidFill>
                <a:latin typeface="inherit"/>
              </a:rPr>
              <a:t> -</a:t>
            </a:r>
            <a:r>
              <a:rPr lang="en-GB" noProof="1">
                <a:solidFill>
                  <a:srgbClr val="000000"/>
                </a:solidFill>
                <a:latin typeface="inherit"/>
              </a:rPr>
              <a:t>t</a:t>
            </a:r>
            <a:r>
              <a:rPr lang="en-GB" noProof="1">
                <a:solidFill>
                  <a:srgbClr val="006FE0"/>
                </a:solidFill>
                <a:latin typeface="inherit"/>
              </a:rPr>
              <a:t> </a:t>
            </a:r>
            <a:r>
              <a:rPr lang="en-GB" noProof="1">
                <a:solidFill>
                  <a:srgbClr val="002D7A"/>
                </a:solidFill>
                <a:latin typeface="inherit"/>
              </a:rPr>
              <a:t>rsa</a:t>
            </a:r>
            <a:r>
              <a:rPr lang="en-GB" noProof="1">
                <a:solidFill>
                  <a:srgbClr val="006FE0"/>
                </a:solidFill>
                <a:latin typeface="inherit"/>
              </a:rPr>
              <a:t> -</a:t>
            </a:r>
            <a:r>
              <a:rPr lang="en-GB" noProof="1">
                <a:solidFill>
                  <a:srgbClr val="000000"/>
                </a:solidFill>
                <a:latin typeface="inherit"/>
              </a:rPr>
              <a:t>C</a:t>
            </a:r>
            <a:r>
              <a:rPr lang="en-GB" noProof="1">
                <a:solidFill>
                  <a:srgbClr val="006FE0"/>
                </a:solidFill>
                <a:latin typeface="inherit"/>
              </a:rPr>
              <a:t> </a:t>
            </a:r>
            <a:r>
              <a:rPr lang="en-GB" noProof="1">
                <a:solidFill>
                  <a:srgbClr val="002D7A"/>
                </a:solidFill>
                <a:latin typeface="inherit"/>
              </a:rPr>
              <a:t>your_email</a:t>
            </a:r>
            <a:r>
              <a:rPr lang="en-GB" noProof="1">
                <a:solidFill>
                  <a:srgbClr val="333333"/>
                </a:solidFill>
                <a:latin typeface="inherit"/>
              </a:rPr>
              <a:t>@</a:t>
            </a:r>
            <a:r>
              <a:rPr lang="en-GB" noProof="1">
                <a:solidFill>
                  <a:srgbClr val="002D7A"/>
                </a:solidFill>
                <a:latin typeface="inherit"/>
              </a:rPr>
              <a:t>example</a:t>
            </a:r>
            <a:r>
              <a:rPr lang="en-GB" noProof="1">
                <a:solidFill>
                  <a:srgbClr val="333333"/>
                </a:solidFill>
                <a:latin typeface="inherit"/>
              </a:rPr>
              <a:t>.</a:t>
            </a:r>
            <a:r>
              <a:rPr lang="en-GB" noProof="1">
                <a:solidFill>
                  <a:srgbClr val="002D7A"/>
                </a:solidFill>
                <a:latin typeface="inherit"/>
              </a:rPr>
              <a:t>com</a:t>
            </a:r>
            <a:endParaRPr lang="en-GB" noProof="1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GB" noProof="1">
                <a:solidFill>
                  <a:srgbClr val="B85C00"/>
                </a:solidFill>
                <a:latin typeface="inherit"/>
              </a:rPr>
              <a:t>#replace your_email@example.com with your email address.</a:t>
            </a:r>
          </a:p>
          <a:p>
            <a:endParaRPr lang="en-GB" noProof="1">
              <a:solidFill>
                <a:srgbClr val="B85C00"/>
              </a:solidFill>
              <a:latin typeface="inherit"/>
            </a:endParaRPr>
          </a:p>
          <a:p>
            <a:r>
              <a:rPr lang="en-GB" noProof="1">
                <a:solidFill>
                  <a:srgbClr val="B85C00"/>
                </a:solidFill>
                <a:latin typeface="inherit"/>
              </a:rPr>
              <a:t>cat /home/master/.ssh/id_rsa.pub</a:t>
            </a:r>
          </a:p>
          <a:p>
            <a:r>
              <a:rPr lang="en-GB" dirty="0"/>
              <a:t>Copy the public key text carefully starting from </a:t>
            </a:r>
            <a:r>
              <a:rPr lang="en-GB" b="1" dirty="0" err="1"/>
              <a:t>ssh-rsa</a:t>
            </a:r>
            <a:r>
              <a:rPr lang="en-GB" dirty="0"/>
              <a:t> and ending in your email address. This text will be used in the next step.</a:t>
            </a:r>
          </a:p>
          <a:p>
            <a:endParaRPr lang="en-GB" noProof="1">
              <a:solidFill>
                <a:srgbClr val="B85C00"/>
              </a:solidFill>
              <a:latin typeface="inherit"/>
            </a:endParaRPr>
          </a:p>
          <a:p>
            <a:endParaRPr lang="en-GB" noProof="1">
              <a:solidFill>
                <a:srgbClr val="B85C00"/>
              </a:solidFill>
              <a:latin typeface="inherit"/>
            </a:endParaRPr>
          </a:p>
          <a:p>
            <a:endParaRPr lang="en-GB" b="0" i="0" noProof="1">
              <a:solidFill>
                <a:srgbClr val="B85C00"/>
              </a:solidFill>
              <a:effectLst/>
              <a:latin typeface="inherit"/>
            </a:endParaRPr>
          </a:p>
          <a:p>
            <a:endParaRPr lang="en-GB" b="0" i="0" noProof="1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21CC9AF-4555-8443-AB88-C86A68E0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51" y="55144"/>
            <a:ext cx="4714984" cy="2388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900789-E3DD-3749-B164-15DA2616A71C}"/>
              </a:ext>
            </a:extLst>
          </p:cNvPr>
          <p:cNvSpPr/>
          <p:nvPr/>
        </p:nvSpPr>
        <p:spPr>
          <a:xfrm>
            <a:off x="134679" y="2443187"/>
            <a:ext cx="120573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roxima_nova"/>
              </a:rPr>
              <a:t>Log into your </a:t>
            </a:r>
            <a:r>
              <a:rPr lang="en-GB" b="1" dirty="0">
                <a:latin typeface="proxima_nova"/>
              </a:rPr>
              <a:t>GitHub</a:t>
            </a:r>
            <a:r>
              <a:rPr lang="en-GB" dirty="0">
                <a:latin typeface="proxima_nova"/>
              </a:rPr>
              <a:t> account and choose your desired repository (which you want to connect to your web application).  Then, navigate to </a:t>
            </a:r>
            <a:r>
              <a:rPr lang="en-GB" b="1" dirty="0">
                <a:latin typeface="proxima_nova"/>
              </a:rPr>
              <a:t>Settings</a:t>
            </a:r>
            <a:r>
              <a:rPr lang="en-GB" dirty="0">
                <a:latin typeface="proxima_nova"/>
              </a:rPr>
              <a:t> and click on </a:t>
            </a:r>
            <a:r>
              <a:rPr lang="en-GB" b="1" dirty="0">
                <a:latin typeface="proxima_nova"/>
              </a:rPr>
              <a:t>Deploy Keys.</a:t>
            </a:r>
            <a:endParaRPr lang="en-GB" dirty="0">
              <a:latin typeface="proxima_nova"/>
            </a:endParaRP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5C565A"/>
                </a:solidFill>
                <a:latin typeface="proxima_nova"/>
              </a:rPr>
              <a:t>Click on </a:t>
            </a:r>
            <a:r>
              <a:rPr lang="en-GB" b="1" dirty="0">
                <a:solidFill>
                  <a:srgbClr val="5C565A"/>
                </a:solidFill>
                <a:latin typeface="proxima_nova"/>
              </a:rPr>
              <a:t>Add Deploy Key</a:t>
            </a:r>
            <a:r>
              <a:rPr lang="en-GB" dirty="0">
                <a:solidFill>
                  <a:srgbClr val="5C565A"/>
                </a:solidFill>
                <a:latin typeface="proxima_nova"/>
              </a:rPr>
              <a:t> button to add the SSH key we copied in step 3. Paste the content into the </a:t>
            </a:r>
            <a:r>
              <a:rPr lang="en-GB" b="1" dirty="0">
                <a:solidFill>
                  <a:srgbClr val="5C565A"/>
                </a:solidFill>
                <a:latin typeface="proxima_nova"/>
              </a:rPr>
              <a:t>Key</a:t>
            </a:r>
            <a:r>
              <a:rPr lang="en-GB" dirty="0">
                <a:solidFill>
                  <a:srgbClr val="5C565A"/>
                </a:solidFill>
                <a:latin typeface="proxima_nova"/>
              </a:rPr>
              <a:t> field on GitHub. You can give a name to this key in the title field (e.g. Demo).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5C565A"/>
                </a:solidFill>
                <a:latin typeface="proxima_nova"/>
              </a:rPr>
              <a:t>Check </a:t>
            </a:r>
            <a:r>
              <a:rPr lang="en-GB" b="1" dirty="0">
                <a:solidFill>
                  <a:srgbClr val="5C565A"/>
                </a:solidFill>
                <a:latin typeface="proxima_nova"/>
              </a:rPr>
              <a:t>Allow write access</a:t>
            </a:r>
            <a:r>
              <a:rPr lang="en-GB" dirty="0">
                <a:solidFill>
                  <a:srgbClr val="5C565A"/>
                </a:solidFill>
                <a:latin typeface="proxima_nova"/>
              </a:rPr>
              <a:t> option to give write access (push) to your repository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5C565A"/>
                </a:solidFill>
                <a:latin typeface="proxima_nova"/>
              </a:rPr>
              <a:t>Click on </a:t>
            </a:r>
            <a:r>
              <a:rPr lang="en-GB" b="1" dirty="0">
                <a:solidFill>
                  <a:srgbClr val="5C565A"/>
                </a:solidFill>
                <a:latin typeface="proxima_nova"/>
              </a:rPr>
              <a:t>Add Key</a:t>
            </a:r>
            <a:r>
              <a:rPr lang="en-GB" dirty="0">
                <a:solidFill>
                  <a:srgbClr val="5C565A"/>
                </a:solidFill>
                <a:latin typeface="proxima_nova"/>
              </a:rPr>
              <a:t> button to save the SSH key.</a:t>
            </a:r>
            <a:endParaRPr lang="en-GB" b="0" i="0" dirty="0">
              <a:solidFill>
                <a:srgbClr val="5C565A"/>
              </a:solidFill>
              <a:effectLst/>
              <a:latin typeface="proxima_nova"/>
            </a:endParaRPr>
          </a:p>
        </p:txBody>
      </p:sp>
    </p:spTree>
    <p:extLst>
      <p:ext uri="{BB962C8B-B14F-4D97-AF65-F5344CB8AC3E}">
        <p14:creationId xmlns:p14="http://schemas.microsoft.com/office/powerpoint/2010/main" val="19566870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9878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2650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05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4A04C-00A0-5E4F-B6BD-77933FDED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" t="3385"/>
          <a:stretch/>
        </p:blipFill>
        <p:spPr>
          <a:xfrm>
            <a:off x="1395661" y="490887"/>
            <a:ext cx="9903193" cy="2159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007BA85-0739-164A-B0D3-BE4E6C54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0" y="3181215"/>
            <a:ext cx="10132194" cy="22892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540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AA587-97D6-F747-9E11-7C0FEF99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90" y="1975031"/>
            <a:ext cx="10141819" cy="29079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30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E7FB5-CA90-A844-9027-90480F3B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3" y="1589450"/>
            <a:ext cx="11778114" cy="367909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B5AA68-92F4-E44C-AAB8-8F5C92D32FC6}"/>
              </a:ext>
            </a:extLst>
          </p:cNvPr>
          <p:cNvCxnSpPr>
            <a:cxnSpLocks/>
          </p:cNvCxnSpPr>
          <p:nvPr/>
        </p:nvCxnSpPr>
        <p:spPr>
          <a:xfrm flipH="1">
            <a:off x="1934679" y="2030930"/>
            <a:ext cx="3484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09CE02-8047-8444-8F28-D2C813AC1658}"/>
              </a:ext>
            </a:extLst>
          </p:cNvPr>
          <p:cNvCxnSpPr>
            <a:cxnSpLocks/>
          </p:cNvCxnSpPr>
          <p:nvPr/>
        </p:nvCxnSpPr>
        <p:spPr>
          <a:xfrm flipH="1">
            <a:off x="3203609" y="2173704"/>
            <a:ext cx="22154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14ABAC-9880-184A-88E6-35B3184138BA}"/>
              </a:ext>
            </a:extLst>
          </p:cNvPr>
          <p:cNvSpPr txBox="1"/>
          <p:nvPr/>
        </p:nvSpPr>
        <p:spPr>
          <a:xfrm>
            <a:off x="5494713" y="1804372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U</a:t>
            </a:r>
            <a:r>
              <a:rPr lang="en-NL" sz="1600" dirty="0"/>
              <a:t>ser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FFD5F-2D4A-A049-8141-59A141AA6CD3}"/>
              </a:ext>
            </a:extLst>
          </p:cNvPr>
          <p:cNvSpPr txBox="1"/>
          <p:nvPr/>
        </p:nvSpPr>
        <p:spPr>
          <a:xfrm>
            <a:off x="5494712" y="2019294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U</a:t>
            </a:r>
            <a:r>
              <a:rPr lang="en-NL" sz="1600" dirty="0"/>
              <a:t>ser email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630D8-D794-2F48-B22A-1857B16E2E78}"/>
              </a:ext>
            </a:extLst>
          </p:cNvPr>
          <p:cNvSpPr txBox="1"/>
          <p:nvPr/>
        </p:nvSpPr>
        <p:spPr>
          <a:xfrm>
            <a:off x="5419023" y="4024128"/>
            <a:ext cx="1598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Repository name</a:t>
            </a:r>
            <a:endParaRPr lang="en-NL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6ACDDF-FAFE-2545-AE6E-C82703A78026}"/>
              </a:ext>
            </a:extLst>
          </p:cNvPr>
          <p:cNvCxnSpPr>
            <a:cxnSpLocks/>
          </p:cNvCxnSpPr>
          <p:nvPr/>
        </p:nvCxnSpPr>
        <p:spPr>
          <a:xfrm flipH="1">
            <a:off x="2345356" y="4193405"/>
            <a:ext cx="30736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84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FE67E6-B572-E141-A733-05CCA072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11" y="569694"/>
            <a:ext cx="10786712" cy="340540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FAEE4-4DB6-3546-B1DF-ADB28176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" y="4884955"/>
            <a:ext cx="6691697" cy="7819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4260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EABB287-D750-FA44-8E52-35DCD63B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2" y="961571"/>
            <a:ext cx="9409979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70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BAD4B7-F641-B949-A153-5B343D1F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7" y="398236"/>
            <a:ext cx="7835900" cy="1358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BF336E-7AB6-1845-BB24-9B7BFEB17D8C}"/>
              </a:ext>
            </a:extLst>
          </p:cNvPr>
          <p:cNvCxnSpPr/>
          <p:nvPr/>
        </p:nvCxnSpPr>
        <p:spPr>
          <a:xfrm>
            <a:off x="7688943" y="1055915"/>
            <a:ext cx="5551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1AE9AD-5E93-A04F-AA41-0381A8CD19BC}"/>
              </a:ext>
            </a:extLst>
          </p:cNvPr>
          <p:cNvSpPr txBox="1"/>
          <p:nvPr/>
        </p:nvSpPr>
        <p:spPr>
          <a:xfrm>
            <a:off x="8189687" y="917415"/>
            <a:ext cx="1335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Creating my folder</a:t>
            </a:r>
            <a:endParaRPr lang="en-NL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9E4A1A-6BE2-B84C-8EF2-B17AC8F428B7}"/>
              </a:ext>
            </a:extLst>
          </p:cNvPr>
          <p:cNvCxnSpPr>
            <a:cxnSpLocks/>
          </p:cNvCxnSpPr>
          <p:nvPr/>
        </p:nvCxnSpPr>
        <p:spPr>
          <a:xfrm>
            <a:off x="7260771" y="1332914"/>
            <a:ext cx="983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4A4756-BE84-684C-A75F-916B644A94EE}"/>
              </a:ext>
            </a:extLst>
          </p:cNvPr>
          <p:cNvSpPr txBox="1"/>
          <p:nvPr/>
        </p:nvSpPr>
        <p:spPr>
          <a:xfrm>
            <a:off x="8189687" y="1194414"/>
            <a:ext cx="2478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C</a:t>
            </a:r>
            <a:r>
              <a:rPr lang="en-US" sz="1200" dirty="0"/>
              <a:t>hange </a:t>
            </a:r>
            <a:r>
              <a:rPr lang="en-US" sz="1200" u="sng" dirty="0"/>
              <a:t>D</a:t>
            </a:r>
            <a:r>
              <a:rPr lang="en-US" sz="1200" dirty="0"/>
              <a:t>irectory into the new folder</a:t>
            </a:r>
            <a:endParaRPr lang="en-NL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7E0032-11C0-6F4E-99DA-3A7CD7E029C1}"/>
              </a:ext>
            </a:extLst>
          </p:cNvPr>
          <p:cNvCxnSpPr>
            <a:cxnSpLocks/>
          </p:cNvCxnSpPr>
          <p:nvPr/>
        </p:nvCxnSpPr>
        <p:spPr>
          <a:xfrm flipV="1">
            <a:off x="6241144" y="530530"/>
            <a:ext cx="2002972" cy="11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9B0BB4F-6DD6-A548-996B-E794E1039BF2}"/>
              </a:ext>
            </a:extLst>
          </p:cNvPr>
          <p:cNvSpPr txBox="1"/>
          <p:nvPr/>
        </p:nvSpPr>
        <p:spPr>
          <a:xfrm>
            <a:off x="8189686" y="392030"/>
            <a:ext cx="2505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</a:t>
            </a:r>
            <a:r>
              <a:rPr lang="en-NL" sz="1200" dirty="0"/>
              <a:t>how the </a:t>
            </a:r>
            <a:r>
              <a:rPr lang="en-NL" sz="1200" u="sng" dirty="0"/>
              <a:t>P</a:t>
            </a:r>
            <a:r>
              <a:rPr lang="en-NL" sz="1200" dirty="0"/>
              <a:t>resent </a:t>
            </a:r>
            <a:r>
              <a:rPr lang="en-NL" sz="1200" u="sng" dirty="0"/>
              <a:t>W</a:t>
            </a:r>
            <a:r>
              <a:rPr lang="en-NL" sz="1200" dirty="0"/>
              <a:t>orking </a:t>
            </a:r>
            <a:r>
              <a:rPr lang="en-NL" sz="1200" u="sng" dirty="0"/>
              <a:t>D</a:t>
            </a:r>
            <a:r>
              <a:rPr lang="en-NL" sz="1200" dirty="0"/>
              <a:t>rirectory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AB55E-26B7-FB4D-98CE-561F46F5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7" y="2630514"/>
            <a:ext cx="11192330" cy="1541740"/>
          </a:xfrm>
          <a:prstGeom prst="rect">
            <a:avLst/>
          </a:prstGeom>
        </p:spPr>
      </p:pic>
      <p:pic>
        <p:nvPicPr>
          <p:cNvPr id="24" name="Picture 23" descr="Calendar&#10;&#10;Description automatically generated with low confidence">
            <a:extLst>
              <a:ext uri="{FF2B5EF4-FFF2-40B4-BE49-F238E27FC236}">
                <a16:creationId xmlns:a16="http://schemas.microsoft.com/office/drawing/2014/main" id="{0C694A3B-FAC4-1C45-B7AC-8064C1D16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8" y="4503873"/>
            <a:ext cx="11192330" cy="19851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297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0E74C1-A33F-8146-8584-55FED1C59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535"/>
          <a:stretch/>
        </p:blipFill>
        <p:spPr>
          <a:xfrm>
            <a:off x="260350" y="255815"/>
            <a:ext cx="11671300" cy="102809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0D8831-B687-A94A-A600-CB05436A92C9}"/>
              </a:ext>
            </a:extLst>
          </p:cNvPr>
          <p:cNvCxnSpPr/>
          <p:nvPr/>
        </p:nvCxnSpPr>
        <p:spPr>
          <a:xfrm>
            <a:off x="7743372" y="394315"/>
            <a:ext cx="5551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085B76-C462-7F43-B765-033F9AE4B73D}"/>
              </a:ext>
            </a:extLst>
          </p:cNvPr>
          <p:cNvSpPr txBox="1"/>
          <p:nvPr/>
        </p:nvSpPr>
        <p:spPr>
          <a:xfrm>
            <a:off x="8244116" y="255815"/>
            <a:ext cx="1633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Initialize Git repository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D2BBFE-CF86-1049-86EA-F9A4DE35B62A}"/>
              </a:ext>
            </a:extLst>
          </p:cNvPr>
          <p:cNvCxnSpPr>
            <a:cxnSpLocks/>
          </p:cNvCxnSpPr>
          <p:nvPr/>
        </p:nvCxnSpPr>
        <p:spPr>
          <a:xfrm>
            <a:off x="7445829" y="903150"/>
            <a:ext cx="8527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C19A4B-9D2A-4842-B0C9-7ED0CFAC170E}"/>
              </a:ext>
            </a:extLst>
          </p:cNvPr>
          <p:cNvSpPr txBox="1"/>
          <p:nvPr/>
        </p:nvSpPr>
        <p:spPr>
          <a:xfrm>
            <a:off x="8244116" y="764650"/>
            <a:ext cx="2645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List all files within the present directory</a:t>
            </a:r>
          </a:p>
          <a:p>
            <a:r>
              <a:rPr lang="en-US" sz="1200" dirty="0">
                <a:solidFill>
                  <a:srgbClr val="00B050"/>
                </a:solidFill>
              </a:rPr>
              <a:t>Hidden files –a</a:t>
            </a:r>
          </a:p>
          <a:p>
            <a:r>
              <a:rPr lang="en-US" sz="1200" dirty="0">
                <a:solidFill>
                  <a:srgbClr val="00B050"/>
                </a:solidFill>
              </a:rPr>
              <a:t>With details -l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9C61AE5-F9E2-2C4D-B8F7-75B4F4CC0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7" y="1972390"/>
            <a:ext cx="11310258" cy="12489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673D43B-9209-3B4E-84E8-EDD1AD5E0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7" y="3618885"/>
            <a:ext cx="9766300" cy="2844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4E744-558E-7C43-9F63-BB377D0F021C}"/>
              </a:ext>
            </a:extLst>
          </p:cNvPr>
          <p:cNvCxnSpPr>
            <a:cxnSpLocks/>
          </p:cNvCxnSpPr>
          <p:nvPr/>
        </p:nvCxnSpPr>
        <p:spPr>
          <a:xfrm>
            <a:off x="7634515" y="5031629"/>
            <a:ext cx="3991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2AEDC6-1DC8-9B4C-8DF3-67B3ED23E9D5}"/>
              </a:ext>
            </a:extLst>
          </p:cNvPr>
          <p:cNvSpPr txBox="1"/>
          <p:nvPr/>
        </p:nvSpPr>
        <p:spPr>
          <a:xfrm>
            <a:off x="8026400" y="4893129"/>
            <a:ext cx="195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The Git repository is created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89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6E471B82-6C63-6E44-883A-1E6BBA9B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58322"/>
            <a:ext cx="11696700" cy="3594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547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F2ECD9F-611E-FD42-9C36-1CF2B6C6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335643"/>
            <a:ext cx="11785600" cy="2311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82F836-79D4-CA44-B325-0BD67854F52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75914" y="494934"/>
            <a:ext cx="602345" cy="88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DB2BD1-7353-CE4C-9DDB-3213BCD18ED8}"/>
              </a:ext>
            </a:extLst>
          </p:cNvPr>
          <p:cNvSpPr txBox="1"/>
          <p:nvPr/>
        </p:nvSpPr>
        <p:spPr>
          <a:xfrm>
            <a:off x="9278259" y="444528"/>
            <a:ext cx="1297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Creating new files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620CE6-AFBD-0443-ACC5-7C1841E295B6}"/>
              </a:ext>
            </a:extLst>
          </p:cNvPr>
          <p:cNvCxnSpPr>
            <a:cxnSpLocks/>
          </p:cNvCxnSpPr>
          <p:nvPr/>
        </p:nvCxnSpPr>
        <p:spPr>
          <a:xfrm flipV="1">
            <a:off x="8675914" y="633434"/>
            <a:ext cx="602345" cy="88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DE3FBFEC-721B-1446-B44A-EBC04379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598242"/>
            <a:ext cx="11368314" cy="25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4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hen it comes to reproducible science, Git is code for success | Nature  Index">
            <a:extLst>
              <a:ext uri="{FF2B5EF4-FFF2-40B4-BE49-F238E27FC236}">
                <a16:creationId xmlns:a16="http://schemas.microsoft.com/office/drawing/2014/main" id="{1E0F46A8-7A48-564F-BE4C-AB108DB9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84" y="-6328"/>
            <a:ext cx="10288016" cy="68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indows staat op giga Git-repository - AG Connect">
            <a:extLst>
              <a:ext uri="{FF2B5EF4-FFF2-40B4-BE49-F238E27FC236}">
                <a16:creationId xmlns:a16="http://schemas.microsoft.com/office/drawing/2014/main" id="{09EE0F84-8DA2-424B-A3C8-EF7A8020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6327"/>
            <a:ext cx="1903984" cy="126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 Review of Git Workflow Management | by Hengfeng Li | Medium">
            <a:extLst>
              <a:ext uri="{FF2B5EF4-FFF2-40B4-BE49-F238E27FC236}">
                <a16:creationId xmlns:a16="http://schemas.microsoft.com/office/drawing/2014/main" id="{BA855956-DC30-2F48-85B9-DD99DD40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55" y="-8241"/>
            <a:ext cx="8480076" cy="68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13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4E4B9947-207F-0B4B-B7EE-82D6F8F3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739900"/>
            <a:ext cx="11480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37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32AC5C-452A-8549-BFDA-51AA2D79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43" y="690925"/>
            <a:ext cx="8269914" cy="54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3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D4FD8A1-8AEE-3F4B-9AE2-385CA3D4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53" y="185678"/>
            <a:ext cx="10997293" cy="16757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0AE1B3-F340-9B47-A9D9-C19A7CC32BFB}"/>
              </a:ext>
            </a:extLst>
          </p:cNvPr>
          <p:cNvCxnSpPr>
            <a:cxnSpLocks/>
          </p:cNvCxnSpPr>
          <p:nvPr/>
        </p:nvCxnSpPr>
        <p:spPr>
          <a:xfrm>
            <a:off x="7707085" y="969137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BAAEA9-96B0-8B48-9D40-FC55002E7E54}"/>
              </a:ext>
            </a:extLst>
          </p:cNvPr>
          <p:cNvSpPr txBox="1"/>
          <p:nvPr/>
        </p:nvSpPr>
        <p:spPr>
          <a:xfrm>
            <a:off x="8033657" y="830637"/>
            <a:ext cx="343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Getting the information about files in our repository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191BB5-9984-A746-B405-BAF43D9CD828}"/>
              </a:ext>
            </a:extLst>
          </p:cNvPr>
          <p:cNvCxnSpPr>
            <a:cxnSpLocks/>
          </p:cNvCxnSpPr>
          <p:nvPr/>
        </p:nvCxnSpPr>
        <p:spPr>
          <a:xfrm>
            <a:off x="5040087" y="1451888"/>
            <a:ext cx="4789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29B518-2C9E-7845-967D-8001164B52A9}"/>
              </a:ext>
            </a:extLst>
          </p:cNvPr>
          <p:cNvSpPr txBox="1"/>
          <p:nvPr/>
        </p:nvSpPr>
        <p:spPr>
          <a:xfrm>
            <a:off x="5551715" y="1313388"/>
            <a:ext cx="4474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As you see there is not new created or modified file in the repository.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C42132-7ECA-7848-8362-81EFC24A9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52" y="2506414"/>
            <a:ext cx="10866988" cy="16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2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044075-7563-D541-B26D-35AF6718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0"/>
            <a:ext cx="10776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14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46C4092-57C9-E547-99AD-0B7D5F16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66700"/>
            <a:ext cx="11658600" cy="31623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163051-21D2-634E-9D04-560A711E1C79}"/>
              </a:ext>
            </a:extLst>
          </p:cNvPr>
          <p:cNvCxnSpPr>
            <a:cxnSpLocks/>
          </p:cNvCxnSpPr>
          <p:nvPr/>
        </p:nvCxnSpPr>
        <p:spPr>
          <a:xfrm>
            <a:off x="7990114" y="1205902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C131CB-F409-F149-8219-66F24B66A4D8}"/>
              </a:ext>
            </a:extLst>
          </p:cNvPr>
          <p:cNvSpPr txBox="1"/>
          <p:nvPr/>
        </p:nvSpPr>
        <p:spPr>
          <a:xfrm>
            <a:off x="8316686" y="1067402"/>
            <a:ext cx="795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Run again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AEC1CF-223E-0640-8D2B-26A6933A320D}"/>
              </a:ext>
            </a:extLst>
          </p:cNvPr>
          <p:cNvCxnSpPr>
            <a:cxnSpLocks/>
          </p:cNvCxnSpPr>
          <p:nvPr/>
        </p:nvCxnSpPr>
        <p:spPr>
          <a:xfrm>
            <a:off x="4162946" y="2446873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C46F79-4564-9440-86A5-3B2393B96B37}"/>
              </a:ext>
            </a:extLst>
          </p:cNvPr>
          <p:cNvSpPr txBox="1"/>
          <p:nvPr/>
        </p:nvSpPr>
        <p:spPr>
          <a:xfrm>
            <a:off x="4489518" y="2308373"/>
            <a:ext cx="3460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The file we modified will be listed as in the red color.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EEEACC9-7A81-DB47-B5A5-1AD87B61F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4" y="3714434"/>
            <a:ext cx="8343900" cy="28768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3702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68881E1-71AF-E042-90B3-20838166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55600"/>
            <a:ext cx="11658600" cy="2032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2A54C6-4545-9543-AEA6-8936E5F069CC}"/>
              </a:ext>
            </a:extLst>
          </p:cNvPr>
          <p:cNvCxnSpPr>
            <a:cxnSpLocks/>
          </p:cNvCxnSpPr>
          <p:nvPr/>
        </p:nvCxnSpPr>
        <p:spPr>
          <a:xfrm>
            <a:off x="9047102" y="465673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776524-69DA-664D-AC94-F767EC213955}"/>
              </a:ext>
            </a:extLst>
          </p:cNvPr>
          <p:cNvSpPr txBox="1"/>
          <p:nvPr/>
        </p:nvSpPr>
        <p:spPr>
          <a:xfrm>
            <a:off x="9385131" y="327173"/>
            <a:ext cx="2077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Adding file to the Staging Area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1C7D2A-E7D4-254D-960F-336C5BA72037}"/>
              </a:ext>
            </a:extLst>
          </p:cNvPr>
          <p:cNvCxnSpPr>
            <a:cxnSpLocks/>
          </p:cNvCxnSpPr>
          <p:nvPr/>
        </p:nvCxnSpPr>
        <p:spPr>
          <a:xfrm>
            <a:off x="4192073" y="1728416"/>
            <a:ext cx="51924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5B740F-D34D-B14A-8C0C-3A12444A574A}"/>
              </a:ext>
            </a:extLst>
          </p:cNvPr>
          <p:cNvSpPr txBox="1"/>
          <p:nvPr/>
        </p:nvSpPr>
        <p:spPr>
          <a:xfrm>
            <a:off x="9384560" y="1589916"/>
            <a:ext cx="221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The file is listed as in green color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566AEB-2E3A-FE49-A18C-6B7D37CD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091571"/>
            <a:ext cx="10515600" cy="1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B964B3-0CB8-414F-97DD-4D7E2819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3" y="221713"/>
            <a:ext cx="11397343" cy="304449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2307F4-F067-C340-A492-31DD5D32C5DC}"/>
              </a:ext>
            </a:extLst>
          </p:cNvPr>
          <p:cNvCxnSpPr>
            <a:cxnSpLocks/>
          </p:cNvCxnSpPr>
          <p:nvPr/>
        </p:nvCxnSpPr>
        <p:spPr>
          <a:xfrm>
            <a:off x="8925833" y="453307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755B85-5F55-BC4C-95C9-0C1210FB2ED3}"/>
              </a:ext>
            </a:extLst>
          </p:cNvPr>
          <p:cNvSpPr txBox="1"/>
          <p:nvPr/>
        </p:nvSpPr>
        <p:spPr>
          <a:xfrm>
            <a:off x="9263862" y="314807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”rm” stands for remove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C13F80-F85D-4F4A-B2DB-C419FB2CB5A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07972" y="1749211"/>
            <a:ext cx="53553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B4290B-A0FB-D242-ABB9-153D715A180D}"/>
              </a:ext>
            </a:extLst>
          </p:cNvPr>
          <p:cNvSpPr txBox="1"/>
          <p:nvPr/>
        </p:nvSpPr>
        <p:spPr>
          <a:xfrm>
            <a:off x="9263291" y="1610711"/>
            <a:ext cx="207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File is removed from the stage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864E42-6EE3-B547-A7BD-2EEE36B6E4E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405743" y="2685032"/>
            <a:ext cx="68575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52C336-4A0D-6746-941E-6EFB532BEEEF}"/>
              </a:ext>
            </a:extLst>
          </p:cNvPr>
          <p:cNvSpPr txBox="1"/>
          <p:nvPr/>
        </p:nvSpPr>
        <p:spPr>
          <a:xfrm>
            <a:off x="9263291" y="2361866"/>
            <a:ext cx="198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It will be listed as modified</a:t>
            </a:r>
          </a:p>
          <a:p>
            <a:r>
              <a:rPr lang="en-US" sz="1200" dirty="0">
                <a:solidFill>
                  <a:srgbClr val="00B050"/>
                </a:solidFill>
              </a:rPr>
              <a:t>Within the working directory</a:t>
            </a:r>
          </a:p>
          <a:p>
            <a:r>
              <a:rPr lang="en-US" sz="1200" dirty="0">
                <a:solidFill>
                  <a:srgbClr val="00B050"/>
                </a:solidFill>
              </a:rPr>
              <a:t>And as in red color.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067A70-35D8-F342-9481-9FE84968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5" y="3620853"/>
            <a:ext cx="11397343" cy="30594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0422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0927638-1E8A-8544-828C-B3F10A29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379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1C9D57-508C-2A41-B88F-81B593547021}"/>
              </a:ext>
            </a:extLst>
          </p:cNvPr>
          <p:cNvCxnSpPr>
            <a:cxnSpLocks/>
          </p:cNvCxnSpPr>
          <p:nvPr/>
        </p:nvCxnSpPr>
        <p:spPr>
          <a:xfrm>
            <a:off x="7771947" y="138500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E1FE4D-8387-474F-89FC-1EB5602B1169}"/>
              </a:ext>
            </a:extLst>
          </p:cNvPr>
          <p:cNvSpPr txBox="1"/>
          <p:nvPr/>
        </p:nvSpPr>
        <p:spPr>
          <a:xfrm>
            <a:off x="8109976" y="0"/>
            <a:ext cx="207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We just used *.html extension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CFFA14-8218-914C-883D-8D5A0A541F54}"/>
              </a:ext>
            </a:extLst>
          </p:cNvPr>
          <p:cNvCxnSpPr>
            <a:cxnSpLocks/>
          </p:cNvCxnSpPr>
          <p:nvPr/>
        </p:nvCxnSpPr>
        <p:spPr>
          <a:xfrm>
            <a:off x="3733801" y="1368211"/>
            <a:ext cx="4375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2F5C3D-205A-E940-8E8C-3CC95AEAB767}"/>
              </a:ext>
            </a:extLst>
          </p:cNvPr>
          <p:cNvSpPr txBox="1"/>
          <p:nvPr/>
        </p:nvSpPr>
        <p:spPr>
          <a:xfrm>
            <a:off x="8109405" y="1229711"/>
            <a:ext cx="2470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All files with .html extension will be</a:t>
            </a:r>
          </a:p>
          <a:p>
            <a:r>
              <a:rPr lang="en-US" sz="1200" dirty="0">
                <a:solidFill>
                  <a:srgbClr val="00B050"/>
                </a:solidFill>
              </a:rPr>
              <a:t>Added to the staging area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5F0166-E8CD-A847-97D4-ED0827E786E3}"/>
              </a:ext>
            </a:extLst>
          </p:cNvPr>
          <p:cNvCxnSpPr>
            <a:cxnSpLocks/>
          </p:cNvCxnSpPr>
          <p:nvPr/>
        </p:nvCxnSpPr>
        <p:spPr>
          <a:xfrm>
            <a:off x="7282543" y="421430"/>
            <a:ext cx="826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2369B7-5306-3243-86C7-27941ABB66A2}"/>
              </a:ext>
            </a:extLst>
          </p:cNvPr>
          <p:cNvSpPr txBox="1"/>
          <p:nvPr/>
        </p:nvSpPr>
        <p:spPr>
          <a:xfrm>
            <a:off x="8109976" y="282930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Controlling the status of repository files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262D8-7490-124B-929F-85ADC4E8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7704"/>
            <a:ext cx="12192000" cy="22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52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D4FC83-C420-B545-807A-F01C8AC7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95" y="0"/>
            <a:ext cx="10745810" cy="6858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784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D513F40-C6A3-FF40-ADD2-4A8760E2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74172"/>
            <a:ext cx="12052300" cy="25908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8EF5D6-344F-EF4F-A0FF-63464A0E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3429000"/>
            <a:ext cx="12052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6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en it comes to reproducible science, Git is code for success | Nature  Index">
            <a:extLst>
              <a:ext uri="{FF2B5EF4-FFF2-40B4-BE49-F238E27FC236}">
                <a16:creationId xmlns:a16="http://schemas.microsoft.com/office/drawing/2014/main" id="{7BBC6E3B-E798-C148-9F46-42253186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84" y="-6328"/>
            <a:ext cx="10288016" cy="68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 come strumento di condivisione">
            <a:extLst>
              <a:ext uri="{FF2B5EF4-FFF2-40B4-BE49-F238E27FC236}">
                <a16:creationId xmlns:a16="http://schemas.microsoft.com/office/drawing/2014/main" id="{6F22CBF5-520C-BF4B-9E96-FFC0A733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7954" y="-6329"/>
            <a:ext cx="8480076" cy="68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ndows staat op giga Git-repository - AG Connect">
            <a:extLst>
              <a:ext uri="{FF2B5EF4-FFF2-40B4-BE49-F238E27FC236}">
                <a16:creationId xmlns:a16="http://schemas.microsoft.com/office/drawing/2014/main" id="{79DAFCF1-5F06-F34F-94F5-8389ACC33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6327"/>
            <a:ext cx="1903984" cy="126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9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E81F0A-F755-8444-8A4C-E802772F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19"/>
            <a:ext cx="12192000" cy="175718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D6130E-4014-384E-86C8-17B7FF165E0B}"/>
              </a:ext>
            </a:extLst>
          </p:cNvPr>
          <p:cNvCxnSpPr>
            <a:cxnSpLocks/>
          </p:cNvCxnSpPr>
          <p:nvPr/>
        </p:nvCxnSpPr>
        <p:spPr>
          <a:xfrm>
            <a:off x="9481004" y="239619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CBAEA3-1292-C348-9774-7457AD4F8F2E}"/>
              </a:ext>
            </a:extLst>
          </p:cNvPr>
          <p:cNvSpPr txBox="1"/>
          <p:nvPr/>
        </p:nvSpPr>
        <p:spPr>
          <a:xfrm>
            <a:off x="9819033" y="101119"/>
            <a:ext cx="1849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Commit changes with</a:t>
            </a:r>
          </a:p>
          <a:p>
            <a:r>
              <a:rPr lang="en-US" sz="1200" dirty="0">
                <a:solidFill>
                  <a:srgbClr val="00B050"/>
                </a:solidFill>
              </a:rPr>
              <a:t>a message to other people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DB44DC-D32E-4946-B511-EB48A59BA49A}"/>
              </a:ext>
            </a:extLst>
          </p:cNvPr>
          <p:cNvCxnSpPr>
            <a:cxnSpLocks/>
          </p:cNvCxnSpPr>
          <p:nvPr/>
        </p:nvCxnSpPr>
        <p:spPr>
          <a:xfrm>
            <a:off x="7402285" y="956629"/>
            <a:ext cx="826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8F1248-5B19-9248-A545-DC520F1E0782}"/>
              </a:ext>
            </a:extLst>
          </p:cNvPr>
          <p:cNvSpPr txBox="1"/>
          <p:nvPr/>
        </p:nvSpPr>
        <p:spPr>
          <a:xfrm>
            <a:off x="8229147" y="818129"/>
            <a:ext cx="2893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Controlling the status of the repository files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0599C4B-DF2A-8447-B5CA-0BF92826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18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4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3AFBFA8-9920-0342-A8D3-B04A5E88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778000"/>
            <a:ext cx="113411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42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6BC3EE1-108A-CF40-86B1-109AE130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778000"/>
            <a:ext cx="113411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9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C94D47-1D46-8542-A4F9-34A65045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577850"/>
            <a:ext cx="962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67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DCDCB3-A77E-1D45-84BF-A6CE1BC7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577850"/>
            <a:ext cx="962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27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CA254B3-EFED-0041-B3A7-CE70B8155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" y="510722"/>
            <a:ext cx="9982200" cy="2222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3110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table&#10;&#10;Description automatically generated">
            <a:extLst>
              <a:ext uri="{FF2B5EF4-FFF2-40B4-BE49-F238E27FC236}">
                <a16:creationId xmlns:a16="http://schemas.microsoft.com/office/drawing/2014/main" id="{AC0DF579-F8D2-E94E-A50F-94D4FF65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492250"/>
            <a:ext cx="9982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2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BC38B-4D59-1847-AD3A-5F682CBE0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123950"/>
            <a:ext cx="105537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0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7DE0D2B-BBF2-F946-ACF1-2D1F19E3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241550"/>
            <a:ext cx="10553700" cy="23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9658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D79CDE-C521-3E4F-A6E8-1B5CCACC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77850"/>
            <a:ext cx="96012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7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D20D47-E243-4C4E-B8F1-8C4B59BD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1" y="52831"/>
            <a:ext cx="12004157" cy="67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48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B5EEA14-1E2C-164B-800A-A07B3B78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36800"/>
            <a:ext cx="10058400" cy="2184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309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285761ED-453A-AC4E-97B6-A9605112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23"/>
            <a:ext cx="12192000" cy="175381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A08CD8-D0BC-6549-B925-83218A331FE9}"/>
              </a:ext>
            </a:extLst>
          </p:cNvPr>
          <p:cNvCxnSpPr>
            <a:cxnSpLocks/>
          </p:cNvCxnSpPr>
          <p:nvPr/>
        </p:nvCxnSpPr>
        <p:spPr>
          <a:xfrm>
            <a:off x="8719004" y="218223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FDD3F1-77E6-654B-92AC-1D19A4D4EFDD}"/>
              </a:ext>
            </a:extLst>
          </p:cNvPr>
          <p:cNvSpPr txBox="1"/>
          <p:nvPr/>
        </p:nvSpPr>
        <p:spPr>
          <a:xfrm>
            <a:off x="9481457" y="56511"/>
            <a:ext cx="16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Create a new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CE3968-F0BE-E942-8C7A-566FADDA7563}"/>
              </a:ext>
            </a:extLst>
          </p:cNvPr>
          <p:cNvCxnSpPr>
            <a:cxnSpLocks/>
          </p:cNvCxnSpPr>
          <p:nvPr/>
        </p:nvCxnSpPr>
        <p:spPr>
          <a:xfrm>
            <a:off x="8904514" y="455887"/>
            <a:ext cx="5769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DDBDEB-39C6-9C40-A9B7-04CAD1C92834}"/>
              </a:ext>
            </a:extLst>
          </p:cNvPr>
          <p:cNvSpPr txBox="1"/>
          <p:nvPr/>
        </p:nvSpPr>
        <p:spPr>
          <a:xfrm>
            <a:off x="9481457" y="332197"/>
            <a:ext cx="16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Switch to new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A1C032-1833-7140-B1D9-F7AB2E984987}"/>
              </a:ext>
            </a:extLst>
          </p:cNvPr>
          <p:cNvCxnSpPr>
            <a:cxnSpLocks/>
          </p:cNvCxnSpPr>
          <p:nvPr/>
        </p:nvCxnSpPr>
        <p:spPr>
          <a:xfrm>
            <a:off x="7380514" y="959303"/>
            <a:ext cx="21009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4C21B7-21EE-3445-A4A1-6A3A2797F2BC}"/>
              </a:ext>
            </a:extLst>
          </p:cNvPr>
          <p:cNvSpPr txBox="1"/>
          <p:nvPr/>
        </p:nvSpPr>
        <p:spPr>
          <a:xfrm>
            <a:off x="9481457" y="797591"/>
            <a:ext cx="1640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Show the status of the present repository</a:t>
            </a:r>
            <a:endParaRPr lang="en-NL" sz="1200" dirty="0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C932D4-8CEC-A241-AB1D-9B80A6D76BEB}"/>
              </a:ext>
            </a:extLst>
          </p:cNvPr>
          <p:cNvSpPr/>
          <p:nvPr/>
        </p:nvSpPr>
        <p:spPr>
          <a:xfrm>
            <a:off x="-10884" y="1015038"/>
            <a:ext cx="2569027" cy="293915"/>
          </a:xfrm>
          <a:prstGeom prst="rect">
            <a:avLst/>
          </a:prstGeom>
          <a:solidFill>
            <a:srgbClr val="4472C4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E8F1D8FA-279C-C340-91C9-987CBE18D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5398"/>
            <a:ext cx="12192000" cy="19068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9333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E88CD7-673B-BC41-B821-51917949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495300"/>
            <a:ext cx="10071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6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B236E2F-E353-F348-83A4-58E9658F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39"/>
            <a:ext cx="12192000" cy="54953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C18020-28D4-8C47-9730-3CE384F16D4E}"/>
              </a:ext>
            </a:extLst>
          </p:cNvPr>
          <p:cNvCxnSpPr>
            <a:cxnSpLocks/>
          </p:cNvCxnSpPr>
          <p:nvPr/>
        </p:nvCxnSpPr>
        <p:spPr>
          <a:xfrm>
            <a:off x="7249432" y="816937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80729D-3F93-A546-BB9E-6E0D5372DB3B}"/>
              </a:ext>
            </a:extLst>
          </p:cNvPr>
          <p:cNvSpPr txBox="1"/>
          <p:nvPr/>
        </p:nvSpPr>
        <p:spPr>
          <a:xfrm>
            <a:off x="8011885" y="6784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Get the repository information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114729-8583-3440-A9CA-E8BFA08488CA}"/>
              </a:ext>
            </a:extLst>
          </p:cNvPr>
          <p:cNvCxnSpPr>
            <a:cxnSpLocks/>
          </p:cNvCxnSpPr>
          <p:nvPr/>
        </p:nvCxnSpPr>
        <p:spPr>
          <a:xfrm>
            <a:off x="2242457" y="1751286"/>
            <a:ext cx="57694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E7297-45D4-8A40-9A90-3DC22968ED59}"/>
              </a:ext>
            </a:extLst>
          </p:cNvPr>
          <p:cNvSpPr txBox="1"/>
          <p:nvPr/>
        </p:nvSpPr>
        <p:spPr>
          <a:xfrm>
            <a:off x="8011885" y="1612786"/>
            <a:ext cx="2797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Only the new file will be committed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01EBEA-00C4-7D43-860E-512F8762E508}"/>
              </a:ext>
            </a:extLst>
          </p:cNvPr>
          <p:cNvCxnSpPr>
            <a:cxnSpLocks/>
          </p:cNvCxnSpPr>
          <p:nvPr/>
        </p:nvCxnSpPr>
        <p:spPr>
          <a:xfrm>
            <a:off x="8174718" y="4115308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AB489F-4444-4B46-A3A4-E3810F6081FC}"/>
              </a:ext>
            </a:extLst>
          </p:cNvPr>
          <p:cNvSpPr txBox="1"/>
          <p:nvPr/>
        </p:nvSpPr>
        <p:spPr>
          <a:xfrm>
            <a:off x="8937171" y="3976808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Add the file to the staging area</a:t>
            </a:r>
            <a:endParaRPr lang="en-NL" sz="1200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AE28C-F2EE-E042-A275-7478D0B8A229}"/>
              </a:ext>
            </a:extLst>
          </p:cNvPr>
          <p:cNvSpPr txBox="1"/>
          <p:nvPr/>
        </p:nvSpPr>
        <p:spPr>
          <a:xfrm>
            <a:off x="8937171" y="4558593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Commit changes</a:t>
            </a:r>
            <a:endParaRPr lang="en-NL" sz="1200" dirty="0">
              <a:solidFill>
                <a:srgbClr val="00B050"/>
              </a:solidFill>
            </a:endParaRPr>
          </a:p>
        </p:txBody>
      </p: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C82EC54F-6F30-3A49-844E-56DC5F5A8B06}"/>
              </a:ext>
            </a:extLst>
          </p:cNvPr>
          <p:cNvSpPr/>
          <p:nvPr/>
        </p:nvSpPr>
        <p:spPr>
          <a:xfrm rot="5400000">
            <a:off x="7748200" y="3573439"/>
            <a:ext cx="276999" cy="2100942"/>
          </a:xfrm>
          <a:prstGeom prst="bentUpArrow">
            <a:avLst>
              <a:gd name="adj1" fmla="val 5349"/>
              <a:gd name="adj2" fmla="val 15175"/>
              <a:gd name="adj3" fmla="val 48580"/>
            </a:avLst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4598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11E892-3D63-364F-86A1-3C04E0A9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544"/>
            <a:ext cx="12192000" cy="61989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728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E0F2348-0FEE-B140-83AD-4DC0ED6A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27" y="119743"/>
            <a:ext cx="9568543" cy="31239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E8C80C-909E-4249-A80A-74AD74F6DB80}"/>
              </a:ext>
            </a:extLst>
          </p:cNvPr>
          <p:cNvSpPr/>
          <p:nvPr/>
        </p:nvSpPr>
        <p:spPr>
          <a:xfrm>
            <a:off x="7190013" y="2284186"/>
            <a:ext cx="1197428" cy="293914"/>
          </a:xfrm>
          <a:prstGeom prst="rect">
            <a:avLst/>
          </a:prstGeom>
          <a:solidFill>
            <a:srgbClr val="EA927A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11EACB77-B4FD-B14C-8243-8FB1D78F7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28" y="3429000"/>
            <a:ext cx="9568543" cy="31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1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A2C9748F-A18B-104B-8990-8738ECDD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3286"/>
            <a:ext cx="9677080" cy="30371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8F000B-BC2B-8A43-A9BC-131F4EDB9090}"/>
              </a:ext>
            </a:extLst>
          </p:cNvPr>
          <p:cNvCxnSpPr>
            <a:cxnSpLocks/>
          </p:cNvCxnSpPr>
          <p:nvPr/>
        </p:nvCxnSpPr>
        <p:spPr>
          <a:xfrm>
            <a:off x="7750175" y="280014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37C660-9BB8-164C-8DA6-7BD6B65CE58A}"/>
              </a:ext>
            </a:extLst>
          </p:cNvPr>
          <p:cNvSpPr txBox="1"/>
          <p:nvPr/>
        </p:nvSpPr>
        <p:spPr>
          <a:xfrm>
            <a:off x="8512628" y="141514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Switch to the “main”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6C17F0A-0428-064F-B238-15D8D01A5088}"/>
              </a:ext>
            </a:extLst>
          </p:cNvPr>
          <p:cNvSpPr/>
          <p:nvPr/>
        </p:nvSpPr>
        <p:spPr>
          <a:xfrm>
            <a:off x="7750175" y="947057"/>
            <a:ext cx="685800" cy="2155369"/>
          </a:xfrm>
          <a:prstGeom prst="rightBrace">
            <a:avLst>
              <a:gd name="adj1" fmla="val 49603"/>
              <a:gd name="adj2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E3351-45CA-E346-B6AF-D392A7EAC624}"/>
              </a:ext>
            </a:extLst>
          </p:cNvPr>
          <p:cNvSpPr txBox="1"/>
          <p:nvPr/>
        </p:nvSpPr>
        <p:spPr>
          <a:xfrm>
            <a:off x="8435975" y="1886241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login.html is not listed !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E53815C-7B63-2841-A398-9C245E50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3388025"/>
            <a:ext cx="9677080" cy="30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32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EFDC7AF-13A0-DA4F-8CB6-378269604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74106"/>
            <a:ext cx="10896600" cy="21251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B46B56-4DDB-6248-9153-FA7AD79CA3DE}"/>
              </a:ext>
            </a:extLst>
          </p:cNvPr>
          <p:cNvCxnSpPr>
            <a:cxnSpLocks/>
          </p:cNvCxnSpPr>
          <p:nvPr/>
        </p:nvCxnSpPr>
        <p:spPr>
          <a:xfrm>
            <a:off x="8359775" y="312606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03F4EC-9AED-DC44-A20D-280A2C8765F6}"/>
              </a:ext>
            </a:extLst>
          </p:cNvPr>
          <p:cNvSpPr txBox="1"/>
          <p:nvPr/>
        </p:nvSpPr>
        <p:spPr>
          <a:xfrm>
            <a:off x="9122228" y="174106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Merging two branches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B1220D1-4C24-C448-8379-CBE503F8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778033"/>
            <a:ext cx="11092544" cy="22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1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07DF2AB-AC13-AF4D-9E44-E616DF0D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716"/>
            <a:ext cx="12192000" cy="43525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278B72-D722-644E-9A78-B49D93287800}"/>
              </a:ext>
            </a:extLst>
          </p:cNvPr>
          <p:cNvCxnSpPr>
            <a:cxnSpLocks/>
          </p:cNvCxnSpPr>
          <p:nvPr/>
        </p:nvCxnSpPr>
        <p:spPr>
          <a:xfrm>
            <a:off x="7380060" y="1391216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51976B-37C0-FA42-94B7-BBB59C94A118}"/>
              </a:ext>
            </a:extLst>
          </p:cNvPr>
          <p:cNvSpPr txBox="1"/>
          <p:nvPr/>
        </p:nvSpPr>
        <p:spPr>
          <a:xfrm>
            <a:off x="8142514" y="1252716"/>
            <a:ext cx="21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Show the status of the repository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A5C460-254A-2740-B275-B1D759CE9DF9}"/>
              </a:ext>
            </a:extLst>
          </p:cNvPr>
          <p:cNvCxnSpPr>
            <a:cxnSpLocks/>
          </p:cNvCxnSpPr>
          <p:nvPr/>
        </p:nvCxnSpPr>
        <p:spPr>
          <a:xfrm>
            <a:off x="7815488" y="4765787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2DAEF-E94B-6C41-93F1-64C3B6C122E1}"/>
              </a:ext>
            </a:extLst>
          </p:cNvPr>
          <p:cNvSpPr txBox="1"/>
          <p:nvPr/>
        </p:nvSpPr>
        <p:spPr>
          <a:xfrm>
            <a:off x="8577941" y="4350288"/>
            <a:ext cx="2100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This file was created while we are in the “login_task” branch and it was not visible from the “main” branch before but now it is also listed.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99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83B7CC2-7E1A-BF49-B1F8-CC625DB5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14" y="1393066"/>
            <a:ext cx="9699171" cy="40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8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D61EBD-45A7-BC40-BB85-0BE26FF988ED}"/>
              </a:ext>
            </a:extLst>
          </p:cNvPr>
          <p:cNvSpPr/>
          <p:nvPr/>
        </p:nvSpPr>
        <p:spPr>
          <a:xfrm>
            <a:off x="0" y="0"/>
            <a:ext cx="8114529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IBM Plex Sans" panose="020B0503050203000203" pitchFamily="34" charset="0"/>
                <a:ea typeface="Calibri" panose="020F0502020204030204" pitchFamily="34" charset="0"/>
                <a:cs typeface="Times New Roman (Body CS)"/>
                <a:hlinkClick r:id="rId2"/>
              </a:rPr>
              <a:t>youngcoders2021@gmail.com</a:t>
            </a:r>
            <a:r>
              <a:rPr lang="en-US" i="1" dirty="0">
                <a:solidFill>
                  <a:srgbClr val="000000"/>
                </a:solidFill>
                <a:latin typeface="IBM Plex Sans" panose="020B0503050203000203" pitchFamily="34" charset="0"/>
                <a:ea typeface="Calibri" panose="020F0502020204030204" pitchFamily="34" charset="0"/>
                <a:cs typeface="Times New Roman (Body CS)"/>
              </a:rPr>
              <a:t> AppleMusic_1</a:t>
            </a:r>
          </a:p>
          <a:p>
            <a:endParaRPr lang="en-US" i="1" dirty="0">
              <a:solidFill>
                <a:srgbClr val="000000"/>
              </a:solidFill>
              <a:latin typeface="IBM Plex Sans" panose="020B0503050203000203" pitchFamily="34" charset="0"/>
              <a:ea typeface="Calibri" panose="020F0502020204030204" pitchFamily="34" charset="0"/>
              <a:cs typeface="Times New Roman (Body CS)"/>
            </a:endParaRPr>
          </a:p>
          <a:p>
            <a:r>
              <a:rPr lang="en-US" i="1" dirty="0">
                <a:solidFill>
                  <a:srgbClr val="000000"/>
                </a:solidFill>
                <a:latin typeface="IBM Plex Sans" panose="020B0503050203000203" pitchFamily="34" charset="0"/>
                <a:ea typeface="Calibri" panose="020F0502020204030204" pitchFamily="34" charset="0"/>
                <a:cs typeface="Times New Roman (Body CS)"/>
              </a:rPr>
              <a:t>git config --global user.name ‘youngcoders2021’</a:t>
            </a:r>
            <a:r>
              <a:rPr lang="en-NL" dirty="0"/>
              <a:t> </a:t>
            </a:r>
          </a:p>
          <a:p>
            <a:r>
              <a:rPr lang="en-US" i="1" dirty="0"/>
              <a:t>git config --global user.email ‘</a:t>
            </a:r>
            <a:r>
              <a:rPr lang="en-US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youngcoders2021@</a:t>
            </a:r>
            <a:r>
              <a:rPr lang="en-US" i="1" dirty="0"/>
              <a:t>gmail.com’</a:t>
            </a:r>
          </a:p>
          <a:p>
            <a:endParaRPr lang="en-US" i="1" dirty="0"/>
          </a:p>
          <a:p>
            <a:r>
              <a:rPr lang="en-US" i="1" dirty="0"/>
              <a:t>git config --global core.editor atom</a:t>
            </a:r>
          </a:p>
          <a:p>
            <a:endParaRPr lang="en-US" i="1" dirty="0"/>
          </a:p>
          <a:p>
            <a:r>
              <a:rPr lang="en-US" i="1" dirty="0"/>
              <a:t>cd *.* </a:t>
            </a:r>
            <a:r>
              <a:rPr lang="en-US" i="1" dirty="0" err="1"/>
              <a:t>github</a:t>
            </a:r>
            <a:r>
              <a:rPr lang="en-US" i="1" dirty="0"/>
              <a:t>/</a:t>
            </a:r>
          </a:p>
          <a:p>
            <a:endParaRPr lang="en-US" i="1" dirty="0"/>
          </a:p>
          <a:p>
            <a:r>
              <a:rPr lang="en-GB" dirty="0"/>
              <a:t>echo ‘There is NO limit for dreamers \\</a:t>
            </a:r>
            <a:r>
              <a:rPr lang="en-GB" dirty="0" err="1"/>
              <a:t>nUnless</a:t>
            </a:r>
            <a:r>
              <a:rPr lang="en-GB" dirty="0"/>
              <a:t> you are NOT a dreamer!’ &gt; </a:t>
            </a:r>
            <a:r>
              <a:rPr lang="en-GB" dirty="0" err="1"/>
              <a:t>textfile.txt</a:t>
            </a:r>
            <a:endParaRPr lang="en-GB" dirty="0"/>
          </a:p>
          <a:p>
            <a:endParaRPr lang="en-GB" dirty="0"/>
          </a:p>
          <a:p>
            <a:r>
              <a:rPr lang="en-GB" dirty="0"/>
              <a:t>alias gits=‘git status’</a:t>
            </a:r>
          </a:p>
          <a:p>
            <a:endParaRPr lang="en-GB" dirty="0"/>
          </a:p>
          <a:p>
            <a:r>
              <a:rPr lang="en-GB" dirty="0"/>
              <a:t>touch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	</a:t>
            </a:r>
            <a:r>
              <a:rPr lang="en-GB" dirty="0" err="1"/>
              <a:t>textfile.txt</a:t>
            </a:r>
            <a:endParaRPr lang="en-GB" dirty="0"/>
          </a:p>
          <a:p>
            <a:r>
              <a:rPr lang="en-GB" dirty="0"/>
              <a:t>	/pics</a:t>
            </a:r>
          </a:p>
          <a:p>
            <a:endParaRPr lang="en-GB" dirty="0"/>
          </a:p>
          <a:p>
            <a:r>
              <a:rPr lang="en-US" dirty="0"/>
              <a:t>git config --global </a:t>
            </a:r>
            <a:r>
              <a:rPr lang="en-US" dirty="0" err="1"/>
              <a:t>init.defaultBranch</a:t>
            </a:r>
            <a:r>
              <a:rPr lang="en-US" dirty="0"/>
              <a:t> &lt;</a:t>
            </a:r>
            <a:r>
              <a:rPr lang="en-US" dirty="0" err="1"/>
              <a:t>anyName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0182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55A8653-A015-0E42-9839-FC41102B3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15" y="270799"/>
            <a:ext cx="9620570" cy="6316402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8FC4A643-BDBA-4147-A1A1-59DC00D1061E}"/>
              </a:ext>
            </a:extLst>
          </p:cNvPr>
          <p:cNvSpPr/>
          <p:nvPr/>
        </p:nvSpPr>
        <p:spPr>
          <a:xfrm rot="1038301">
            <a:off x="9558045" y="393999"/>
            <a:ext cx="1131580" cy="760337"/>
          </a:xfrm>
          <a:prstGeom prst="irregularSeal2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B0052-3D7C-AE4F-93CE-757AECA4C5ED}"/>
              </a:ext>
            </a:extLst>
          </p:cNvPr>
          <p:cNvSpPr txBox="1"/>
          <p:nvPr/>
        </p:nvSpPr>
        <p:spPr>
          <a:xfrm>
            <a:off x="9601897" y="96398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Click me!</a:t>
            </a:r>
          </a:p>
        </p:txBody>
      </p:sp>
    </p:spTree>
    <p:extLst>
      <p:ext uri="{BB962C8B-B14F-4D97-AF65-F5344CB8AC3E}">
        <p14:creationId xmlns:p14="http://schemas.microsoft.com/office/powerpoint/2010/main" val="3071340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CB92537-4634-9644-88C5-1C697319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06" y="680160"/>
            <a:ext cx="8476387" cy="54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7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46D471-C5E7-C146-A5A5-3BFAC771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5" y="1000883"/>
            <a:ext cx="8855082" cy="48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90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CB8A8D-069A-B74F-A3D7-87DB0E5F8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2" y="117433"/>
            <a:ext cx="9526711" cy="634232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512D2B-1014-0F45-B175-725EB26572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57057" y="1626583"/>
            <a:ext cx="36902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DA9942-A7B7-3F47-8EA7-72C1BAEB5AE9}"/>
              </a:ext>
            </a:extLst>
          </p:cNvPr>
          <p:cNvSpPr txBox="1"/>
          <p:nvPr/>
        </p:nvSpPr>
        <p:spPr>
          <a:xfrm>
            <a:off x="8447314" y="1395750"/>
            <a:ext cx="140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Give a name to your repository</a:t>
            </a:r>
            <a:endParaRPr lang="en-NL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82E0C0-7BA9-A241-BD61-A5D403CBFEF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89147" y="6228921"/>
            <a:ext cx="6358167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5CAC97-EEA0-2D47-9BAA-582CB71F5BF2}"/>
              </a:ext>
            </a:extLst>
          </p:cNvPr>
          <p:cNvSpPr txBox="1"/>
          <p:nvPr/>
        </p:nvSpPr>
        <p:spPr>
          <a:xfrm>
            <a:off x="8447314" y="5998088"/>
            <a:ext cx="140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Click to create your new repository</a:t>
            </a:r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52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9FC7B90-44A9-A946-85B9-DB979364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79" y="218280"/>
            <a:ext cx="9670842" cy="642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26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7F8B01-D042-C540-9696-55E82E46F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247"/>
            <a:ext cx="12192000" cy="600950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6D703C1-D722-A348-A761-B1E02ABB771C}"/>
              </a:ext>
            </a:extLst>
          </p:cNvPr>
          <p:cNvCxnSpPr>
            <a:cxnSpLocks/>
          </p:cNvCxnSpPr>
          <p:nvPr/>
        </p:nvCxnSpPr>
        <p:spPr>
          <a:xfrm>
            <a:off x="2209798" y="611535"/>
            <a:ext cx="5225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AB05F4C-9EF3-A04F-864D-6A8E7F8E760D}"/>
              </a:ext>
            </a:extLst>
          </p:cNvPr>
          <p:cNvSpPr txBox="1"/>
          <p:nvPr/>
        </p:nvSpPr>
        <p:spPr>
          <a:xfrm>
            <a:off x="2677886" y="39158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Your GitHub account name and the repository you are in</a:t>
            </a:r>
            <a:endParaRPr lang="en-NL" sz="1200" dirty="0">
              <a:solidFill>
                <a:srgbClr val="00B050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6F4CCB0-7CD0-5847-829F-2D2EF4F03CD9}"/>
              </a:ext>
            </a:extLst>
          </p:cNvPr>
          <p:cNvSpPr/>
          <p:nvPr/>
        </p:nvSpPr>
        <p:spPr>
          <a:xfrm>
            <a:off x="6204856" y="2950029"/>
            <a:ext cx="381001" cy="3124200"/>
          </a:xfrm>
          <a:prstGeom prst="rightBrace">
            <a:avLst>
              <a:gd name="adj1" fmla="val 49603"/>
              <a:gd name="adj2" fmla="val 5090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E3B5B-6A2C-574C-BA09-6F7FD5C49CD7}"/>
              </a:ext>
            </a:extLst>
          </p:cNvPr>
          <p:cNvSpPr txBox="1"/>
          <p:nvPr/>
        </p:nvSpPr>
        <p:spPr>
          <a:xfrm>
            <a:off x="6585857" y="4373629"/>
            <a:ext cx="3350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Explanations of how to use the Git with the GitHub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63D7AE-8DA5-7542-AD85-FD0F1EC5E9D5}"/>
              </a:ext>
            </a:extLst>
          </p:cNvPr>
          <p:cNvCxnSpPr>
            <a:cxnSpLocks/>
          </p:cNvCxnSpPr>
          <p:nvPr/>
        </p:nvCxnSpPr>
        <p:spPr>
          <a:xfrm>
            <a:off x="6901540" y="2015792"/>
            <a:ext cx="5225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78E15A-3B2D-C641-B2DC-C481C5AC1BD7}"/>
              </a:ext>
            </a:extLst>
          </p:cNvPr>
          <p:cNvSpPr txBox="1"/>
          <p:nvPr/>
        </p:nvSpPr>
        <p:spPr>
          <a:xfrm>
            <a:off x="7369628" y="1882934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Remote repository URL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96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5DC4B4CC-318D-8A46-844A-2FB8D495D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658"/>
            <a:ext cx="12192000" cy="597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30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D4F739-11C0-044C-846F-B350ED8E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617043"/>
            <a:ext cx="9655629" cy="7471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B2FD40-1DAA-FA47-BC1B-F53F8F860D21}"/>
              </a:ext>
            </a:extLst>
          </p:cNvPr>
          <p:cNvCxnSpPr>
            <a:cxnSpLocks/>
          </p:cNvCxnSpPr>
          <p:nvPr/>
        </p:nvCxnSpPr>
        <p:spPr>
          <a:xfrm>
            <a:off x="9873341" y="748881"/>
            <a:ext cx="5225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AD9C2-95C8-964A-BCC2-7EB1372A1988}"/>
              </a:ext>
            </a:extLst>
          </p:cNvPr>
          <p:cNvSpPr txBox="1"/>
          <p:nvPr/>
        </p:nvSpPr>
        <p:spPr>
          <a:xfrm>
            <a:off x="10341429" y="518048"/>
            <a:ext cx="17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Setting the new remote repository URL as origin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7F843A-B9EE-5943-BC9F-888996E4BF6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090160" y="936922"/>
            <a:ext cx="3173909" cy="230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794AC8-067E-C947-BD51-CC61C3982227}"/>
              </a:ext>
            </a:extLst>
          </p:cNvPr>
          <p:cNvSpPr txBox="1"/>
          <p:nvPr/>
        </p:nvSpPr>
        <p:spPr>
          <a:xfrm>
            <a:off x="8264069" y="936922"/>
            <a:ext cx="17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Listing the existed remote repositories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DAEA3B-5F7A-CC45-8FEF-1C1E639F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" y="1742740"/>
            <a:ext cx="11908972" cy="774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389CE4-A944-5A46-84AD-F401D83CBF93}"/>
              </a:ext>
            </a:extLst>
          </p:cNvPr>
          <p:cNvSpPr/>
          <p:nvPr/>
        </p:nvSpPr>
        <p:spPr>
          <a:xfrm>
            <a:off x="141515" y="3511497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git config -l | grep url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5D7DC8-66FD-7949-A97E-AB8C0AD27276}"/>
              </a:ext>
            </a:extLst>
          </p:cNvPr>
          <p:cNvSpPr/>
          <p:nvPr/>
        </p:nvSpPr>
        <p:spPr>
          <a:xfrm>
            <a:off x="141515" y="3988697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git remote rm origin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A47E4-1B99-9140-8CB4-BE25B3BD505A}"/>
              </a:ext>
            </a:extLst>
          </p:cNvPr>
          <p:cNvSpPr/>
          <p:nvPr/>
        </p:nvSpPr>
        <p:spPr>
          <a:xfrm>
            <a:off x="141514" y="4465897"/>
            <a:ext cx="11908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git remote add origin https://youngcoders2021@github.com/youngcoders2021/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yCoders.git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45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2E85D80-3C86-E94F-892A-21F844ED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6" y="359708"/>
            <a:ext cx="6733366" cy="14780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75F852-B2F4-E744-8432-AC67B65A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67" y="2378420"/>
            <a:ext cx="8292353" cy="3990417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968B181A-04B8-FD4C-95E0-7F94F2D315AD}"/>
              </a:ext>
            </a:extLst>
          </p:cNvPr>
          <p:cNvSpPr/>
          <p:nvPr/>
        </p:nvSpPr>
        <p:spPr>
          <a:xfrm flipH="1">
            <a:off x="2542706" y="4123763"/>
            <a:ext cx="370823" cy="1600841"/>
          </a:xfrm>
          <a:prstGeom prst="rightBrace">
            <a:avLst>
              <a:gd name="adj1" fmla="val 49603"/>
              <a:gd name="adj2" fmla="val 5090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97BEC-C4DC-2144-8D20-24A303022A72}"/>
              </a:ext>
            </a:extLst>
          </p:cNvPr>
          <p:cNvSpPr txBox="1"/>
          <p:nvPr/>
        </p:nvSpPr>
        <p:spPr>
          <a:xfrm>
            <a:off x="1459967" y="4785683"/>
            <a:ext cx="108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Uploaded files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121692-EDF4-2247-BDBF-F8F7F9B6F131}"/>
              </a:ext>
            </a:extLst>
          </p:cNvPr>
          <p:cNvCxnSpPr>
            <a:cxnSpLocks/>
          </p:cNvCxnSpPr>
          <p:nvPr/>
        </p:nvCxnSpPr>
        <p:spPr>
          <a:xfrm>
            <a:off x="3602528" y="2481957"/>
            <a:ext cx="5225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72D5AA-11E3-C842-A471-DFBB225BE4B9}"/>
              </a:ext>
            </a:extLst>
          </p:cNvPr>
          <p:cNvSpPr txBox="1"/>
          <p:nvPr/>
        </p:nvSpPr>
        <p:spPr>
          <a:xfrm>
            <a:off x="3927181" y="2343457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Remote repository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3B3C36-1146-5043-95F4-F95DFF00D91C}"/>
              </a:ext>
            </a:extLst>
          </p:cNvPr>
          <p:cNvCxnSpPr>
            <a:cxnSpLocks/>
          </p:cNvCxnSpPr>
          <p:nvPr/>
        </p:nvCxnSpPr>
        <p:spPr>
          <a:xfrm flipH="1">
            <a:off x="2726227" y="3433482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3AAC4D-B702-E844-9A2D-4AB89729DCA1}"/>
              </a:ext>
            </a:extLst>
          </p:cNvPr>
          <p:cNvSpPr txBox="1"/>
          <p:nvPr/>
        </p:nvSpPr>
        <p:spPr>
          <a:xfrm>
            <a:off x="1459967" y="3286018"/>
            <a:ext cx="1266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The main branch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70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3E98FDC-4F9B-4A40-A841-AE5EFA3A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85" y="999938"/>
            <a:ext cx="8533202" cy="410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9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FC0E37-66C7-4048-9EB3-BC86667F862F}"/>
              </a:ext>
            </a:extLst>
          </p:cNvPr>
          <p:cNvSpPr/>
          <p:nvPr/>
        </p:nvSpPr>
        <p:spPr>
          <a:xfrm>
            <a:off x="187842" y="186091"/>
            <a:ext cx="114016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git </a:t>
            </a:r>
            <a:r>
              <a:rPr lang="en-US" i="1" dirty="0">
                <a:solidFill>
                  <a:schemeClr val="accent2"/>
                </a:solidFill>
              </a:rPr>
              <a:t>branch</a:t>
            </a:r>
            <a:r>
              <a:rPr lang="en-US" i="1" dirty="0"/>
              <a:t> &lt;branch1&gt;</a:t>
            </a:r>
          </a:p>
          <a:p>
            <a:r>
              <a:rPr lang="en-US" i="1" dirty="0"/>
              <a:t>git checkout &lt;branch2&gt;</a:t>
            </a:r>
          </a:p>
          <a:p>
            <a:endParaRPr lang="en-US" i="1" dirty="0"/>
          </a:p>
          <a:p>
            <a:r>
              <a:rPr lang="en-US" i="1" dirty="0"/>
              <a:t>echo ‘write in some new data!’ &gt; </a:t>
            </a:r>
            <a:r>
              <a:rPr lang="en-US" i="1" dirty="0" err="1"/>
              <a:t>newdata.txt</a:t>
            </a:r>
            <a:endParaRPr lang="en-GB" dirty="0"/>
          </a:p>
          <a:p>
            <a:r>
              <a:rPr lang="en-US" i="1" dirty="0"/>
              <a:t>git status</a:t>
            </a:r>
          </a:p>
          <a:p>
            <a:r>
              <a:rPr lang="en-US" i="1" dirty="0"/>
              <a:t>	branch2</a:t>
            </a:r>
          </a:p>
          <a:p>
            <a:r>
              <a:rPr lang="en-US" i="1" dirty="0"/>
              <a:t>ls –al</a:t>
            </a:r>
          </a:p>
          <a:p>
            <a:r>
              <a:rPr lang="en-US" i="1" dirty="0"/>
              <a:t>	…</a:t>
            </a:r>
          </a:p>
          <a:p>
            <a:r>
              <a:rPr lang="en-US" i="1" dirty="0"/>
              <a:t>	</a:t>
            </a:r>
            <a:r>
              <a:rPr lang="en-US" i="1" dirty="0" err="1"/>
              <a:t>newdata.txt</a:t>
            </a:r>
            <a:endParaRPr lang="en-US" i="1" dirty="0"/>
          </a:p>
          <a:p>
            <a:r>
              <a:rPr lang="en-US" i="1" dirty="0"/>
              <a:t>	…</a:t>
            </a:r>
          </a:p>
          <a:p>
            <a:r>
              <a:rPr lang="en-US" i="1" dirty="0"/>
              <a:t>Git checkout branch1</a:t>
            </a:r>
          </a:p>
          <a:p>
            <a:r>
              <a:rPr lang="en-US" i="1" dirty="0"/>
              <a:t>Ls –al</a:t>
            </a:r>
          </a:p>
          <a:p>
            <a:r>
              <a:rPr lang="en-US" i="1" dirty="0"/>
              <a:t>	“</a:t>
            </a:r>
          </a:p>
          <a:p>
            <a:r>
              <a:rPr lang="en-US" i="1" dirty="0"/>
              <a:t>Git add .</a:t>
            </a:r>
          </a:p>
          <a:p>
            <a:endParaRPr lang="en-US" i="1" dirty="0"/>
          </a:p>
          <a:p>
            <a:pPr marL="285750" indent="-285750">
              <a:buFont typeface="Wingdings" pitchFamily="2" charset="2"/>
              <a:buChar char="à"/>
            </a:pPr>
            <a:r>
              <a:rPr lang="en-US" i="1" dirty="0">
                <a:sym typeface="Wingdings" pitchFamily="2" charset="2"/>
              </a:rPr>
              <a:t>List for branch1 and branch2 and show that the </a:t>
            </a:r>
            <a:r>
              <a:rPr lang="en-US" i="1" dirty="0" err="1">
                <a:sym typeface="Wingdings" pitchFamily="2" charset="2"/>
              </a:rPr>
              <a:t>newdata.txt</a:t>
            </a:r>
            <a:r>
              <a:rPr lang="en-US" i="1" dirty="0">
                <a:sym typeface="Wingdings" pitchFamily="2" charset="2"/>
              </a:rPr>
              <a:t> file is listed in both even after “git add .” command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i="1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i="1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i="1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i="1" dirty="0">
              <a:sym typeface="Wingdings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4B3203-3B07-A94A-8483-6FCC006E9A58}"/>
              </a:ext>
            </a:extLst>
          </p:cNvPr>
          <p:cNvSpPr/>
          <p:nvPr/>
        </p:nvSpPr>
        <p:spPr>
          <a:xfrm>
            <a:off x="5100084" y="5818402"/>
            <a:ext cx="70919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Menlo" panose="020B0609030804020204" pitchFamily="49" charset="0"/>
              </a:rPr>
              <a:t>git credential-</a:t>
            </a:r>
            <a:r>
              <a:rPr lang="en-GB" dirty="0" err="1">
                <a:solidFill>
                  <a:schemeClr val="accent2"/>
                </a:solidFill>
                <a:latin typeface="Menlo" panose="020B0609030804020204" pitchFamily="49" charset="0"/>
              </a:rPr>
              <a:t>osxkeychain</a:t>
            </a:r>
            <a:r>
              <a:rPr lang="en-GB" dirty="0">
                <a:solidFill>
                  <a:schemeClr val="accent2"/>
                </a:solidFill>
                <a:latin typeface="Menlo" panose="020B0609030804020204" pitchFamily="49" charset="0"/>
              </a:rPr>
              <a:t> erase</a:t>
            </a:r>
          </a:p>
          <a:p>
            <a:r>
              <a:rPr lang="en-GB" dirty="0">
                <a:solidFill>
                  <a:schemeClr val="accent2"/>
                </a:solidFill>
                <a:latin typeface="Menlo" panose="020B0609030804020204" pitchFamily="49" charset="0"/>
              </a:rPr>
              <a:t>host=</a:t>
            </a:r>
            <a:r>
              <a:rPr lang="en-GB" dirty="0" err="1">
                <a:solidFill>
                  <a:schemeClr val="accent2"/>
                </a:solidFill>
                <a:latin typeface="Menlo" panose="020B0609030804020204" pitchFamily="49" charset="0"/>
              </a:rPr>
              <a:t>github.com</a:t>
            </a:r>
            <a:endParaRPr lang="en-GB" dirty="0">
              <a:solidFill>
                <a:schemeClr val="accent2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Menlo" panose="020B0609030804020204" pitchFamily="49" charset="0"/>
              </a:rPr>
              <a:t>protocol=https</a:t>
            </a:r>
            <a:endParaRPr lang="en-GB" dirty="0">
              <a:solidFill>
                <a:schemeClr val="accent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20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539973-4712-2840-B6DC-B1EFADAB4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92" y="1322841"/>
            <a:ext cx="9632107" cy="4212318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5643118F-2C0E-4B41-ACAC-B6A28565BE09}"/>
              </a:ext>
            </a:extLst>
          </p:cNvPr>
          <p:cNvSpPr/>
          <p:nvPr/>
        </p:nvSpPr>
        <p:spPr>
          <a:xfrm flipH="1">
            <a:off x="3072986" y="2366681"/>
            <a:ext cx="370823" cy="2418999"/>
          </a:xfrm>
          <a:prstGeom prst="rightBrace">
            <a:avLst>
              <a:gd name="adj1" fmla="val 49603"/>
              <a:gd name="adj2" fmla="val 5090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EE60C-3FE2-4840-A920-F35B88F32954}"/>
              </a:ext>
            </a:extLst>
          </p:cNvPr>
          <p:cNvSpPr txBox="1"/>
          <p:nvPr/>
        </p:nvSpPr>
        <p:spPr>
          <a:xfrm>
            <a:off x="2255092" y="3381443"/>
            <a:ext cx="99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No README.md file yet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77CD4A-A434-A94B-A581-867DDA85D443}"/>
              </a:ext>
            </a:extLst>
          </p:cNvPr>
          <p:cNvCxnSpPr>
            <a:cxnSpLocks/>
          </p:cNvCxnSpPr>
          <p:nvPr/>
        </p:nvCxnSpPr>
        <p:spPr>
          <a:xfrm flipH="1">
            <a:off x="3175836" y="1559858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20FA50-CA8C-C64E-89D2-E19AF1C8CFFF}"/>
              </a:ext>
            </a:extLst>
          </p:cNvPr>
          <p:cNvSpPr txBox="1"/>
          <p:nvPr/>
        </p:nvSpPr>
        <p:spPr>
          <a:xfrm>
            <a:off x="2255092" y="1412394"/>
            <a:ext cx="999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Under the main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795BD1-F564-8D4A-BCED-E2CA55B4D568}"/>
              </a:ext>
            </a:extLst>
          </p:cNvPr>
          <p:cNvCxnSpPr>
            <a:cxnSpLocks/>
          </p:cNvCxnSpPr>
          <p:nvPr/>
        </p:nvCxnSpPr>
        <p:spPr>
          <a:xfrm flipH="1">
            <a:off x="3365457" y="5190000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DB40BA-06B7-B346-B41F-B309176B9347}"/>
              </a:ext>
            </a:extLst>
          </p:cNvPr>
          <p:cNvSpPr txBox="1"/>
          <p:nvPr/>
        </p:nvSpPr>
        <p:spPr>
          <a:xfrm>
            <a:off x="2255092" y="4875111"/>
            <a:ext cx="118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Click on to “Add a README” button.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24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045600-79A1-7946-A94D-B9459554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88" y="1558738"/>
            <a:ext cx="8584023" cy="37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67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F2DF2C-388E-0742-B29A-431B2294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41" y="539983"/>
            <a:ext cx="9215718" cy="1622434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5420E3-EAFE-3545-A72F-E2B9BAA2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1" y="3053883"/>
            <a:ext cx="9215718" cy="24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5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233F11-E6EA-8146-8906-07E25BFD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20" y="464320"/>
            <a:ext cx="8716159" cy="592936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ABC44E4B-49E3-9A4E-AEC5-BE32D576C203}"/>
              </a:ext>
            </a:extLst>
          </p:cNvPr>
          <p:cNvSpPr/>
          <p:nvPr/>
        </p:nvSpPr>
        <p:spPr>
          <a:xfrm flipH="1">
            <a:off x="2584165" y="1454701"/>
            <a:ext cx="370823" cy="2418999"/>
          </a:xfrm>
          <a:prstGeom prst="rightBrace">
            <a:avLst>
              <a:gd name="adj1" fmla="val 49603"/>
              <a:gd name="adj2" fmla="val 5090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E29FA-543E-D845-862E-D993519B4937}"/>
              </a:ext>
            </a:extLst>
          </p:cNvPr>
          <p:cNvSpPr txBox="1"/>
          <p:nvPr/>
        </p:nvSpPr>
        <p:spPr>
          <a:xfrm>
            <a:off x="1737920" y="2433369"/>
            <a:ext cx="999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README.md is here!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70BE44-7CCB-FD44-83F4-EA669CDF5C92}"/>
              </a:ext>
            </a:extLst>
          </p:cNvPr>
          <p:cNvCxnSpPr>
            <a:cxnSpLocks/>
          </p:cNvCxnSpPr>
          <p:nvPr/>
        </p:nvCxnSpPr>
        <p:spPr>
          <a:xfrm flipH="1">
            <a:off x="2593130" y="611784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1BAC98-1E08-144B-ACA1-9427FBA16A26}"/>
              </a:ext>
            </a:extLst>
          </p:cNvPr>
          <p:cNvSpPr txBox="1"/>
          <p:nvPr/>
        </p:nvSpPr>
        <p:spPr>
          <a:xfrm>
            <a:off x="1672386" y="464320"/>
            <a:ext cx="999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Under the main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E76D8-9F8E-F04A-8100-4560DD4A077A}"/>
              </a:ext>
            </a:extLst>
          </p:cNvPr>
          <p:cNvCxnSpPr>
            <a:cxnSpLocks/>
          </p:cNvCxnSpPr>
          <p:nvPr/>
        </p:nvCxnSpPr>
        <p:spPr>
          <a:xfrm flipH="1">
            <a:off x="2782751" y="4241926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0B1DCA-B2E0-2A46-9437-D212D198BD70}"/>
              </a:ext>
            </a:extLst>
          </p:cNvPr>
          <p:cNvSpPr txBox="1"/>
          <p:nvPr/>
        </p:nvSpPr>
        <p:spPr>
          <a:xfrm>
            <a:off x="1737920" y="4005695"/>
            <a:ext cx="1123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It appears at the bottom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0C64FD-57DB-0740-872B-36404D888BB8}"/>
              </a:ext>
            </a:extLst>
          </p:cNvPr>
          <p:cNvCxnSpPr>
            <a:cxnSpLocks/>
          </p:cNvCxnSpPr>
          <p:nvPr/>
        </p:nvCxnSpPr>
        <p:spPr>
          <a:xfrm flipH="1">
            <a:off x="2593130" y="4780712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CE925C-877B-F446-9EFA-3784BA344F1D}"/>
              </a:ext>
            </a:extLst>
          </p:cNvPr>
          <p:cNvSpPr txBox="1"/>
          <p:nvPr/>
        </p:nvSpPr>
        <p:spPr>
          <a:xfrm>
            <a:off x="1777096" y="4544019"/>
            <a:ext cx="855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1 # used for bigger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90A6-198B-9542-B9B3-8BA312CE8915}"/>
              </a:ext>
            </a:extLst>
          </p:cNvPr>
          <p:cNvCxnSpPr>
            <a:cxnSpLocks/>
          </p:cNvCxnSpPr>
          <p:nvPr/>
        </p:nvCxnSpPr>
        <p:spPr>
          <a:xfrm flipH="1">
            <a:off x="2593130" y="5705353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E7235-F1F2-2E4D-A5BA-D237CBA69609}"/>
              </a:ext>
            </a:extLst>
          </p:cNvPr>
          <p:cNvSpPr txBox="1"/>
          <p:nvPr/>
        </p:nvSpPr>
        <p:spPr>
          <a:xfrm>
            <a:off x="1737920" y="5474520"/>
            <a:ext cx="933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2 # used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for smaller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812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FCAE6F-B0B9-9343-8F82-9E14A6A8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05" y="923551"/>
            <a:ext cx="7357390" cy="50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68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8CAE15E-AF94-0A46-B9B4-C3731E96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33" y="1473200"/>
            <a:ext cx="8902700" cy="3911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3756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455209B-42D1-E64F-AE6D-C259681F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68" y="1479550"/>
            <a:ext cx="9766300" cy="3898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A6BF9E-A0A1-1A4E-BB9E-4982F01D633F}"/>
              </a:ext>
            </a:extLst>
          </p:cNvPr>
          <p:cNvSpPr txBox="1"/>
          <p:nvPr/>
        </p:nvSpPr>
        <p:spPr>
          <a:xfrm>
            <a:off x="8174578" y="4117668"/>
            <a:ext cx="211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README.md is here!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Can you guess what are those +++++ signs for?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91F213-81C0-BD44-914B-F2A03F6361C7}"/>
              </a:ext>
            </a:extLst>
          </p:cNvPr>
          <p:cNvCxnSpPr>
            <a:cxnSpLocks/>
          </p:cNvCxnSpPr>
          <p:nvPr/>
        </p:nvCxnSpPr>
        <p:spPr>
          <a:xfrm flipH="1">
            <a:off x="7979684" y="1651690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58EF55-AD7D-244D-A6D9-D098ECFDB502}"/>
              </a:ext>
            </a:extLst>
          </p:cNvPr>
          <p:cNvSpPr txBox="1"/>
          <p:nvPr/>
        </p:nvSpPr>
        <p:spPr>
          <a:xfrm>
            <a:off x="8174578" y="1447671"/>
            <a:ext cx="211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Pulling (downloading) all committed remote repository files to our local repository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A490D7-9560-1040-AA02-A62A2EC09D15}"/>
              </a:ext>
            </a:extLst>
          </p:cNvPr>
          <p:cNvCxnSpPr>
            <a:cxnSpLocks/>
          </p:cNvCxnSpPr>
          <p:nvPr/>
        </p:nvCxnSpPr>
        <p:spPr>
          <a:xfrm flipH="1">
            <a:off x="3191435" y="4443417"/>
            <a:ext cx="49981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540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3E0A75A-5EC7-E546-970A-1482C5FF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43" y="1773517"/>
            <a:ext cx="8247313" cy="33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11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F2743482-C696-A54A-ADE1-DDB7EDA2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365250"/>
            <a:ext cx="9410700" cy="4127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0440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2A0355E-B691-2C4C-8B48-F969C971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996950"/>
            <a:ext cx="10414000" cy="4864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CC9A57-0CF2-B542-BFC0-822E53E3BE03}"/>
              </a:ext>
            </a:extLst>
          </p:cNvPr>
          <p:cNvCxnSpPr>
            <a:cxnSpLocks/>
          </p:cNvCxnSpPr>
          <p:nvPr/>
        </p:nvCxnSpPr>
        <p:spPr>
          <a:xfrm flipH="1">
            <a:off x="9234743" y="1131737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45A022-5E08-5D4F-B450-547EF22595A0}"/>
              </a:ext>
            </a:extLst>
          </p:cNvPr>
          <p:cNvSpPr txBox="1"/>
          <p:nvPr/>
        </p:nvSpPr>
        <p:spPr>
          <a:xfrm>
            <a:off x="9502717" y="993237"/>
            <a:ext cx="184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Create a new directory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0ECB00-F3CC-514C-85AF-4ADEDEC72E9A}"/>
              </a:ext>
            </a:extLst>
          </p:cNvPr>
          <p:cNvCxnSpPr>
            <a:cxnSpLocks/>
          </p:cNvCxnSpPr>
          <p:nvPr/>
        </p:nvCxnSpPr>
        <p:spPr>
          <a:xfrm flipH="1">
            <a:off x="8086165" y="1412449"/>
            <a:ext cx="14165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B03B7D-8811-5C4A-BFFC-3472D486CFC7}"/>
              </a:ext>
            </a:extLst>
          </p:cNvPr>
          <p:cNvSpPr txBox="1"/>
          <p:nvPr/>
        </p:nvSpPr>
        <p:spPr>
          <a:xfrm>
            <a:off x="9502717" y="1273949"/>
            <a:ext cx="184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List all with details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2B70C5-E83B-1640-B123-DE2CF8698F39}"/>
              </a:ext>
            </a:extLst>
          </p:cNvPr>
          <p:cNvCxnSpPr>
            <a:cxnSpLocks/>
          </p:cNvCxnSpPr>
          <p:nvPr/>
        </p:nvCxnSpPr>
        <p:spPr>
          <a:xfrm flipH="1">
            <a:off x="8966769" y="5203505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549203-586A-794E-BEC5-BC05EF98DC10}"/>
              </a:ext>
            </a:extLst>
          </p:cNvPr>
          <p:cNvSpPr txBox="1"/>
          <p:nvPr/>
        </p:nvSpPr>
        <p:spPr>
          <a:xfrm>
            <a:off x="9234743" y="5065005"/>
            <a:ext cx="200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The new directory is created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35E0D4-83D6-B441-81CE-050BAF3FBAAA}"/>
              </a:ext>
            </a:extLst>
          </p:cNvPr>
          <p:cNvCxnSpPr>
            <a:cxnSpLocks/>
          </p:cNvCxnSpPr>
          <p:nvPr/>
        </p:nvCxnSpPr>
        <p:spPr>
          <a:xfrm flipH="1">
            <a:off x="8966769" y="5457130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E0CD68-EF99-444A-B7EC-03F2F6ED17D1}"/>
              </a:ext>
            </a:extLst>
          </p:cNvPr>
          <p:cNvSpPr txBox="1"/>
          <p:nvPr/>
        </p:nvSpPr>
        <p:spPr>
          <a:xfrm>
            <a:off x="9234743" y="5318630"/>
            <a:ext cx="200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Change Directory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255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52BAF-ACEE-C742-B0F1-8AC82F02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85" y="0"/>
            <a:ext cx="9355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14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790AC40-9D4A-D246-BBE9-2727C115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92" y="1283820"/>
            <a:ext cx="9144415" cy="42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756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1D2179-5FA0-A949-9263-ABA27194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53" y="1271546"/>
            <a:ext cx="9501094" cy="43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767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55F6E61-036D-EF44-AD2A-2A3A91BC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2" y="515469"/>
            <a:ext cx="9287435" cy="16435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7C9B7BA-2737-C04C-9673-A56AEE625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82" y="2756671"/>
            <a:ext cx="9287435" cy="14533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7523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1FBA43C-A66F-834C-8587-1B744467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583080"/>
            <a:ext cx="8851900" cy="3898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0E860A-FCB5-164F-8C7E-6C1AA2A1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4997450"/>
            <a:ext cx="7531100" cy="825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98946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B97D4B-9253-A848-87E3-07711D6B2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569260"/>
            <a:ext cx="10642600" cy="39624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EECC1EC-ADEA-AB43-9F17-5A0541D3D176}"/>
              </a:ext>
            </a:extLst>
          </p:cNvPr>
          <p:cNvSpPr/>
          <p:nvPr/>
        </p:nvSpPr>
        <p:spPr>
          <a:xfrm>
            <a:off x="5744041" y="3322159"/>
            <a:ext cx="267974" cy="877257"/>
          </a:xfrm>
          <a:prstGeom prst="rightBrace">
            <a:avLst>
              <a:gd name="adj1" fmla="val 49603"/>
              <a:gd name="adj2" fmla="val 5090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71C3C-2C1F-A045-9FEF-182DD276BB4A}"/>
              </a:ext>
            </a:extLst>
          </p:cNvPr>
          <p:cNvSpPr txBox="1"/>
          <p:nvPr/>
        </p:nvSpPr>
        <p:spPr>
          <a:xfrm>
            <a:off x="5923763" y="3622287"/>
            <a:ext cx="1631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New lines added!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F12789-A79E-E045-9AAD-A347CD7F537D}"/>
              </a:ext>
            </a:extLst>
          </p:cNvPr>
          <p:cNvCxnSpPr>
            <a:cxnSpLocks/>
          </p:cNvCxnSpPr>
          <p:nvPr/>
        </p:nvCxnSpPr>
        <p:spPr>
          <a:xfrm>
            <a:off x="7715737" y="4199416"/>
            <a:ext cx="0" cy="226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1B1C17-A94A-3D4F-8BFE-5360E48EEFA0}"/>
              </a:ext>
            </a:extLst>
          </p:cNvPr>
          <p:cNvSpPr txBox="1"/>
          <p:nvPr/>
        </p:nvSpPr>
        <p:spPr>
          <a:xfrm>
            <a:off x="6899949" y="3915247"/>
            <a:ext cx="1631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“commit” below!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82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CE520F9-6FF8-7545-B315-090CC82E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75" y="1568637"/>
            <a:ext cx="8754649" cy="37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10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34EB430-3709-6141-B670-783FB20C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739900"/>
            <a:ext cx="9207500" cy="3378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6829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152C94-A011-0B44-9B4F-D27B1A1B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07" y="2088805"/>
            <a:ext cx="9954185" cy="26803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72200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9906CA-1CC1-734C-A77C-DE1C2C6C4F59}"/>
              </a:ext>
            </a:extLst>
          </p:cNvPr>
          <p:cNvSpPr/>
          <p:nvPr/>
        </p:nvSpPr>
        <p:spPr>
          <a:xfrm>
            <a:off x="574876" y="0"/>
            <a:ext cx="110422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elvetica Neue" panose="02000503000000020004" pitchFamily="2" charset="0"/>
              </a:rPr>
              <a:t>GIT Interview Questions &amp; Answers</a:t>
            </a:r>
            <a:endParaRPr lang="en-NL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602" name="Picture 2" descr="A Review of Git Workflow Management | by Hengfeng Li | Medium">
            <a:extLst>
              <a:ext uri="{FF2B5EF4-FFF2-40B4-BE49-F238E27FC236}">
                <a16:creationId xmlns:a16="http://schemas.microsoft.com/office/drawing/2014/main" id="{63098F99-E967-8647-8F03-547B7B574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09" y="673100"/>
            <a:ext cx="8222782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371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985ABC-85C4-AC4B-948E-39C3351A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0" y="0"/>
            <a:ext cx="12030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13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4FBBF3-7063-1644-94C7-123E365C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2" y="388415"/>
            <a:ext cx="7201089" cy="608116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940BB9-5845-964B-BC1E-B1D7E086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21" y="388416"/>
            <a:ext cx="3599059" cy="60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138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B69BF-3A1E-C645-94BD-A92B69FE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38" y="0"/>
            <a:ext cx="9325540" cy="5950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5F0E4-5A44-4649-9E6E-16A99311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94" y="6019160"/>
            <a:ext cx="9325539" cy="83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2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8BD850-B43F-864A-ACB9-50BDC68A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9" y="0"/>
            <a:ext cx="1187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30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0E4DB8-9307-254F-A054-3E8B07433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459"/>
            <a:ext cx="12192000" cy="50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590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DE34E9-9A21-F444-927F-B9E8BA1D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01"/>
            <a:ext cx="12192000" cy="65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31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C24B95-2110-D34F-9DC3-BF989323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8" y="0"/>
            <a:ext cx="10470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084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5A726D-F54E-7D4C-BE6F-76B86C13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04" y="0"/>
            <a:ext cx="1123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89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04293429-28CB-F54D-AD3D-39C83BFB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442"/>
            <a:ext cx="12192000" cy="33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78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0C32E29-3951-EF4F-ACE0-3E45C4E2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0"/>
            <a:ext cx="10943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054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D65DCA-BD2C-4144-852E-881A05DF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1" y="0"/>
            <a:ext cx="10535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531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DE9BA3-B952-614E-91F4-CB5C83D7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323"/>
            <a:ext cx="12192000" cy="30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1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1882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612D3-A602-B84A-B516-92C6E2CA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28"/>
            <a:ext cx="12192000" cy="62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122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3C8D77-8D59-A048-A6FC-975A0ADC8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70" y="0"/>
            <a:ext cx="11320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12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2323B1-6799-B94F-B7CB-8BA693E2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477"/>
            <a:ext cx="12192000" cy="50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94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E1419-7F86-7F48-A656-3ACC312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029"/>
            <a:ext cx="12192000" cy="61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562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FAFC2-AA9C-EF4B-B34F-56DB59C0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81" y="0"/>
            <a:ext cx="8901618" cy="6238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2200D-A546-B14C-93C4-95527B87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81" y="6238331"/>
            <a:ext cx="8348519" cy="3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4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E4B7011-CE55-284A-B0C0-71CBC0EA8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93" y="0"/>
            <a:ext cx="972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392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3D7A6D-80BF-1943-BE85-98EE655C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11" y="0"/>
            <a:ext cx="10321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02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3DD36B-4D88-8C42-A216-1003680A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312"/>
            <a:ext cx="12192000" cy="57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259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FADE3-90AD-544C-9126-28BB7F0D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88"/>
            <a:ext cx="12192000" cy="379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876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61D586-D17B-344E-AB9C-71176ABF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997"/>
            <a:ext cx="12192000" cy="5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98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13860</TotalTime>
  <Words>806</Words>
  <Application>Microsoft Macintosh PowerPoint</Application>
  <PresentationFormat>Widescreen</PresentationFormat>
  <Paragraphs>137</Paragraphs>
  <Slides>104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5" baseType="lpstr">
      <vt:lpstr>Arial</vt:lpstr>
      <vt:lpstr>Calibri</vt:lpstr>
      <vt:lpstr>Calibri Light</vt:lpstr>
      <vt:lpstr>Helvetica Neue</vt:lpstr>
      <vt:lpstr>IBM Plex Sans</vt:lpstr>
      <vt:lpstr>inherit</vt:lpstr>
      <vt:lpstr>Menlo</vt:lpstr>
      <vt:lpstr>Monaco</vt:lpstr>
      <vt:lpstr>proxima_nova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167</cp:revision>
  <dcterms:created xsi:type="dcterms:W3CDTF">2021-04-30T16:04:09Z</dcterms:created>
  <dcterms:modified xsi:type="dcterms:W3CDTF">2021-05-28T07:18:57Z</dcterms:modified>
</cp:coreProperties>
</file>